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3" r:id="rId3"/>
    <p:sldId id="263" r:id="rId4"/>
    <p:sldId id="265" r:id="rId5"/>
    <p:sldId id="278" r:id="rId6"/>
    <p:sldId id="274" r:id="rId7"/>
    <p:sldId id="257" r:id="rId8"/>
    <p:sldId id="258" r:id="rId9"/>
    <p:sldId id="260" r:id="rId10"/>
    <p:sldId id="275" r:id="rId11"/>
    <p:sldId id="259" r:id="rId12"/>
    <p:sldId id="261" r:id="rId13"/>
    <p:sldId id="276" r:id="rId14"/>
    <p:sldId id="277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377A"/>
    <a:srgbClr val="507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C93E2F-FFF7-4DED-995C-3473A1980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22349C-B1E3-4B48-A329-1DA805A28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3267B7-CF13-4674-BD22-97E2190D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C1CDE4-064B-418E-AC95-24E531C9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0F1009-2ED7-483F-AB8C-A8FB370D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5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2F8CE4-2D4A-4961-BBE9-7B069EF8A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09D0DC-2C3E-46CD-AB28-2203A7692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55C9D3C-7A92-48BB-B811-3209F095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B51488-27A8-4FA8-B1BE-9EF73FB4C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39C0519-B0EA-452A-955B-4EEB45F6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81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DD29B28-E2AF-406B-95E7-AD7A8CF2D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55FBE8-5AA9-4F3B-B29A-A21F5DA28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65C60F-6E24-4D70-94E5-6B4770C0E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5DC4B-C1C7-4A3C-97D0-1ED8AC38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8D9C36-4DDB-456E-A796-23B1D62C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680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B02E42-1BF3-4A02-8007-39A5C9FB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5D953-9B3E-4240-8DA0-FB4586E92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21A7D2-6C7F-4521-9CC6-A1A978B1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AF048C-19B9-48A7-A766-AD17E03D5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79DBE8-7BE7-4316-BDB1-AB11D4BA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1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DEA2E9-37E1-4A06-851D-71BDEBFA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1C8EB89-6C56-4C0F-9B30-15DF81927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8B3451-915B-444E-8F4F-B58E8A71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4943D5-AAC0-4567-BD3A-131BC835C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9A7929-296B-433F-89D3-6C070DAAD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2792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1D291-D38F-4884-9E65-5F7E61B3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DC6773-228B-45DA-8ED0-22D8A1D8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127BB6-2545-4055-BA67-5810E25B4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0E193CC-9EA7-42AA-9114-1B0EDF99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A1D331-FFF5-4743-B8D5-F0ED3F87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B2E654-8CA7-440A-B538-54633E37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6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AD2DDF-EA7C-432B-A81A-AC47BAA73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5836EA-30B5-4A6C-8F09-472BBD263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7537F6-A98C-455C-9631-042269B0D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85D249E-8832-4D40-8168-4DB9D446F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4DDF20F-F0E0-4575-9F36-F0F8B5FDB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BCD8A3A-A35D-4D80-80CE-2CC3A18B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CC2D87F-5D52-4561-B2F9-9272A8260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2159D-5ED4-4F7C-A56F-952F74A0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936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484927-7CB9-4784-8DDB-B96B83919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1995E30-C7BF-4A39-BC44-DF8F594F1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754FFF-243E-4FFF-9A0F-02558B94B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1149B3-B334-48FC-88CF-5EC9753B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998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4F05869-CC19-41C9-81BC-462AF4D7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20F421-1BFD-430A-90CA-742412F5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6319FC-AA64-4D89-BBBD-3ED9004CC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09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33CA1-BC18-482D-A00A-CE43B20FC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692293-1192-4895-92F2-EF99CA575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529C42-2141-4A64-AC49-983BEA27B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782ACA-589A-45AA-8303-D979A394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69E3E9A-E252-42DF-96A2-37343004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4C12793-CDF2-4A38-99B2-59DE1DFF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5077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7778A-3B23-455B-906C-067D25C7D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30BD117-CF4F-4F6B-91D9-7BE6AE6E5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7E7E3E7-3F50-4D70-A0EA-837889E76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F671F6B-71AC-48B2-9384-DF8563DE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26C140-5608-47F6-B413-2D3DD6EF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755BEB-C59F-4E8B-ACCA-21B42245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645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FEC39B9-2B76-4FA8-8724-1E1DF3B03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EE01FD-8CBF-49F8-811D-484FFAD91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F7044C-6F4C-4915-B90D-7B8B55110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0B03-F78A-44A7-B705-F07FD2E12003}" type="datetimeFigureOut">
              <a:rPr lang="fr-FR" smtClean="0"/>
              <a:t>23/12/2021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0BE263-1B2B-44E9-A35F-80CE2C4A6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0989F-5DC9-419C-89A8-95297A707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4FAD0-7FE3-4CA7-B3BA-458294DC6C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66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623DA-4A69-43E1-8157-377234DC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Refonte site FEURST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C9F0CC4-712D-48DF-9474-B1AAACC5E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Prérequis et objectifs</a:t>
            </a:r>
          </a:p>
          <a:p>
            <a:r>
              <a:rPr lang="fr-FR" dirty="0"/>
              <a:t>Trame Générale et Configurateur TURNKEY</a:t>
            </a:r>
          </a:p>
        </p:txBody>
      </p:sp>
    </p:spTree>
    <p:extLst>
      <p:ext uri="{BB962C8B-B14F-4D97-AF65-F5344CB8AC3E}">
        <p14:creationId xmlns:p14="http://schemas.microsoft.com/office/powerpoint/2010/main" val="125227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FE535-A196-453C-AFF8-CB0276FF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Edition du sous menu « Our Values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AA79C-64C8-4BE6-BCE9-AA10B498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/>
              <a:t>Reprise de la structure et informations du site Groupe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Qui sommes-nous?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R&amp;D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Le groupe Safe </a:t>
            </a:r>
            <a:r>
              <a:rPr lang="fr-FR" sz="2000" dirty="0" err="1"/>
              <a:t>Metal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2485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FE535-A196-453C-AFF8-CB0276FF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Edition du sous menu « Ressources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AA79C-64C8-4BE6-BCE9-AA10B498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000" dirty="0" err="1"/>
              <a:t>Turnkey</a:t>
            </a:r>
            <a:r>
              <a:rPr lang="fr-FR" sz="2000" dirty="0"/>
              <a:t> (accès aussi par lien direct)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Autres Gammes </a:t>
            </a:r>
            <a:r>
              <a:rPr lang="fr-FR" sz="2000" dirty="0" err="1"/>
              <a:t>Feurst</a:t>
            </a:r>
            <a:endParaRPr lang="fr-FR" sz="2000" dirty="0"/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Catalogues &amp; documentation commerciale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Communication &amp; Evènements (accès aussi par lien direct)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Carrière – Nous rejoindre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Groupe Safe </a:t>
            </a:r>
            <a:r>
              <a:rPr lang="fr-FR" sz="2000" dirty="0" err="1"/>
              <a:t>Metal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7445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BFE535-A196-453C-AFF8-CB0276FF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Edition du sous menu « Dealer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FAA79C-64C8-4BE6-BCE9-AA10B4988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000" dirty="0"/>
              <a:t>Carte des revendeurs avec recherche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000" dirty="0"/>
              <a:t>Rejoindre le réseau FEURST- Formulaire de contact</a:t>
            </a:r>
          </a:p>
        </p:txBody>
      </p:sp>
    </p:spTree>
    <p:extLst>
      <p:ext uri="{BB962C8B-B14F-4D97-AF65-F5344CB8AC3E}">
        <p14:creationId xmlns:p14="http://schemas.microsoft.com/office/powerpoint/2010/main" val="104959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042A4-07FA-43CC-BA19-4C0B4BDC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 – Les </a:t>
            </a:r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82F1B4-5AB0-4895-A7B9-E4382278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3054"/>
          </a:xfrm>
        </p:spPr>
        <p:txBody>
          <a:bodyPr>
            <a:normAutofit/>
          </a:bodyPr>
          <a:lstStyle/>
          <a:p>
            <a:r>
              <a:rPr lang="fr-FR" sz="2000" dirty="0"/>
              <a:t>Accès individualisé &amp; protégé</a:t>
            </a:r>
          </a:p>
          <a:p>
            <a:r>
              <a:rPr lang="fr-FR" sz="2000" dirty="0"/>
              <a:t>Devis (Délai &amp; Prix)</a:t>
            </a:r>
          </a:p>
          <a:p>
            <a:r>
              <a:rPr lang="fr-FR" sz="2000" dirty="0"/>
              <a:t>Commande (Ligne à ligne / Fichier / Préférence)</a:t>
            </a:r>
          </a:p>
          <a:p>
            <a:r>
              <a:rPr lang="fr-FR" sz="2000" dirty="0"/>
              <a:t>Dématérialisation de documents (push QAD)</a:t>
            </a:r>
          </a:p>
          <a:p>
            <a:pPr lvl="1"/>
            <a:r>
              <a:rPr lang="fr-FR" sz="1800" dirty="0"/>
              <a:t>AR</a:t>
            </a:r>
          </a:p>
          <a:p>
            <a:pPr lvl="1"/>
            <a:r>
              <a:rPr lang="fr-FR" sz="1800" dirty="0"/>
              <a:t>BL</a:t>
            </a:r>
          </a:p>
          <a:p>
            <a:pPr lvl="1"/>
            <a:r>
              <a:rPr lang="fr-FR" sz="1800" dirty="0"/>
              <a:t>Proforma</a:t>
            </a:r>
          </a:p>
          <a:p>
            <a:pPr lvl="1"/>
            <a:r>
              <a:rPr lang="fr-FR" sz="1800" dirty="0"/>
              <a:t>Facture</a:t>
            </a:r>
          </a:p>
          <a:p>
            <a:r>
              <a:rPr lang="fr-FR" sz="2000" dirty="0"/>
              <a:t>Accès aux fiches techniques produits (spécifiques)</a:t>
            </a:r>
          </a:p>
        </p:txBody>
      </p:sp>
    </p:spTree>
    <p:extLst>
      <p:ext uri="{BB962C8B-B14F-4D97-AF65-F5344CB8AC3E}">
        <p14:creationId xmlns:p14="http://schemas.microsoft.com/office/powerpoint/2010/main" val="27525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8042A4-07FA-43CC-BA19-4C0B4BDC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WEB SERVICE – La méthode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82F1B4-5AB0-4895-A7B9-E4382278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110" cy="4273171"/>
          </a:xfrm>
        </p:spPr>
        <p:txBody>
          <a:bodyPr>
            <a:normAutofit fontScale="92500" lnSpcReduction="10000"/>
          </a:bodyPr>
          <a:lstStyle/>
          <a:p>
            <a:r>
              <a:rPr lang="fr-FR" sz="2000" dirty="0"/>
              <a:t>Extranet (type </a:t>
            </a:r>
            <a:r>
              <a:rPr lang="fr-FR" sz="2000" dirty="0" err="1"/>
              <a:t>safe</a:t>
            </a:r>
            <a:r>
              <a:rPr lang="fr-FR" sz="2000" dirty="0"/>
              <a:t> on line) avec lien ou </a:t>
            </a:r>
            <a:r>
              <a:rPr lang="fr-FR" sz="2000" dirty="0" err="1"/>
              <a:t>e.commerce</a:t>
            </a:r>
            <a:r>
              <a:rPr lang="fr-FR" sz="2000" dirty="0"/>
              <a:t> intégré</a:t>
            </a:r>
          </a:p>
          <a:p>
            <a:r>
              <a:rPr lang="fr-FR" sz="2000" dirty="0" err="1"/>
              <a:t>E.commerce</a:t>
            </a:r>
            <a:r>
              <a:rPr lang="fr-FR" sz="2000" dirty="0"/>
              <a:t>= </a:t>
            </a:r>
          </a:p>
          <a:p>
            <a:pPr lvl="1"/>
            <a:r>
              <a:rPr lang="fr-FR" sz="1800" dirty="0"/>
              <a:t>Gestion d’échange de données (API:  Interface de Programmation Applicative ).	</a:t>
            </a:r>
          </a:p>
          <a:p>
            <a:pPr lvl="1"/>
            <a:r>
              <a:rPr lang="fr-FR" sz="1800" dirty="0"/>
              <a:t>Maintenance et mise à jour des données double face (références, fiches produits, tarifs)</a:t>
            </a:r>
          </a:p>
          <a:p>
            <a:pPr lvl="1"/>
            <a:r>
              <a:rPr lang="fr-FR" sz="1800" dirty="0"/>
              <a:t>Push de la documentation à partir de l’ERP et mise en place d’un coffre fort client.</a:t>
            </a:r>
          </a:p>
          <a:p>
            <a:r>
              <a:rPr lang="fr-FR" sz="2000" dirty="0"/>
              <a:t>Eléments clés:</a:t>
            </a:r>
          </a:p>
          <a:p>
            <a:pPr lvl="1"/>
            <a:r>
              <a:rPr lang="fr-FR" sz="1800" dirty="0"/>
              <a:t>Code client (définit qui, où et à quelles conditions)</a:t>
            </a:r>
          </a:p>
          <a:p>
            <a:pPr lvl="1"/>
            <a:r>
              <a:rPr lang="fr-FR" sz="1800" dirty="0"/>
              <a:t>Code article (définit quoi, dimension et poids, unité de vente, conditionnement,…) </a:t>
            </a:r>
          </a:p>
          <a:p>
            <a:pPr lvl="1"/>
            <a:r>
              <a:rPr lang="fr-FR" sz="1800" dirty="0"/>
              <a:t>La sécurisation des accès (gestion </a:t>
            </a:r>
            <a:r>
              <a:rPr lang="fr-FR" sz="1800" dirty="0" err="1"/>
              <a:t>mdp</a:t>
            </a:r>
            <a:r>
              <a:rPr lang="fr-FR" sz="1800" dirty="0"/>
              <a:t>), la protection de l’API, des données et de l’hébergement.</a:t>
            </a:r>
          </a:p>
          <a:p>
            <a:pPr lvl="1"/>
            <a:r>
              <a:rPr lang="fr-FR" sz="1800" dirty="0"/>
              <a:t>La mise à jour des données (en temps réel ou le plus court possible)</a:t>
            </a:r>
          </a:p>
          <a:p>
            <a:r>
              <a:rPr lang="fr-FR" sz="2000" dirty="0"/>
              <a:t>La complexité = délai rallongé et mal fonctionnement</a:t>
            </a:r>
          </a:p>
          <a:p>
            <a:pPr lvl="1"/>
            <a:r>
              <a:rPr lang="fr-FR" sz="1800" dirty="0"/>
              <a:t>Option sur le type de commande (dépannage ligne à ligne vs stock sur base fichier client)</a:t>
            </a:r>
          </a:p>
          <a:p>
            <a:pPr lvl="1"/>
            <a:r>
              <a:rPr lang="fr-FR" sz="1800" dirty="0"/>
              <a:t>Option sur le type et le coût de transport (rapide ou messagerie)</a:t>
            </a:r>
          </a:p>
          <a:p>
            <a:pPr lvl="1"/>
            <a:r>
              <a:rPr lang="fr-FR" sz="1800" dirty="0"/>
              <a:t>Option sur élément spécifique (ex: la surcharge matière)</a:t>
            </a:r>
          </a:p>
          <a:p>
            <a:pPr lvl="1"/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32049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424B36-7C30-41F3-B33C-148A35348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Rajeunissement de l’image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C0F0A6-BD67-4DBF-B669-83D32E47C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014"/>
            <a:ext cx="11032222" cy="4550008"/>
          </a:xfrm>
        </p:spPr>
        <p:txBody>
          <a:bodyPr>
            <a:normAutofit fontScale="92500" lnSpcReduction="20000"/>
          </a:bodyPr>
          <a:lstStyle/>
          <a:p>
            <a:r>
              <a:rPr lang="fr-FR" sz="2000" dirty="0" err="1"/>
              <a:t>Feurst</a:t>
            </a:r>
            <a:r>
              <a:rPr lang="fr-FR" sz="2000" dirty="0"/>
              <a:t> n’a pas la résonance internationale espérée.</a:t>
            </a:r>
          </a:p>
          <a:p>
            <a:pPr lvl="1"/>
            <a:r>
              <a:rPr lang="fr-FR" sz="1600" dirty="0"/>
              <a:t>« EU » de </a:t>
            </a:r>
            <a:r>
              <a:rPr lang="fr-FR" sz="1600" dirty="0" err="1"/>
              <a:t>Feurst</a:t>
            </a:r>
            <a:r>
              <a:rPr lang="fr-FR" sz="1600" dirty="0"/>
              <a:t> se prononce « IOU » donc sans lien direct avec la notion de premier/leader (First).</a:t>
            </a:r>
          </a:p>
          <a:p>
            <a:pPr lvl="1"/>
            <a:r>
              <a:rPr lang="fr-FR" sz="1600" dirty="0"/>
              <a:t>Le nom de domaine Feurst.com n’est pas disponible</a:t>
            </a:r>
          </a:p>
          <a:p>
            <a:r>
              <a:rPr lang="fr-FR" sz="2000" dirty="0"/>
              <a:t>L’identité premium doit être renforcée et internationalisée.</a:t>
            </a:r>
          </a:p>
          <a:p>
            <a:pPr lvl="1"/>
            <a:r>
              <a:rPr lang="fr-FR" sz="1600" dirty="0"/>
              <a:t>Qualité, robustesse, innovation, service, identité</a:t>
            </a:r>
          </a:p>
          <a:p>
            <a:pPr lvl="1"/>
            <a:r>
              <a:rPr lang="fr-FR" sz="1600" dirty="0"/>
              <a:t>Nouvelle promesse avec TURNKEY = la formule 1 de la dent</a:t>
            </a:r>
          </a:p>
          <a:p>
            <a:pPr lvl="1"/>
            <a:r>
              <a:rPr lang="fr-FR" sz="1600" b="1" dirty="0"/>
              <a:t>En cultivant l’idée de premium Tech= First / </a:t>
            </a:r>
            <a:r>
              <a:rPr lang="fr-FR" sz="1600" b="1" dirty="0">
                <a:highlight>
                  <a:srgbClr val="FFFF00"/>
                </a:highlight>
              </a:rPr>
              <a:t>F1st</a:t>
            </a:r>
          </a:p>
          <a:p>
            <a:r>
              <a:rPr lang="fr-FR" sz="2000" dirty="0"/>
              <a:t>Chaque fabricant de dents de godet a sa propre couleur</a:t>
            </a:r>
          </a:p>
          <a:p>
            <a:pPr lvl="1"/>
            <a:r>
              <a:rPr lang="fr-FR" sz="1600" dirty="0"/>
              <a:t>Rouge, Vert, Jaune, Grenat, nous c’est le bleue (</a:t>
            </a:r>
            <a:r>
              <a:rPr lang="fr-FR" sz="1600" dirty="0" err="1"/>
              <a:t>Hensley</a:t>
            </a:r>
            <a:r>
              <a:rPr lang="fr-FR" sz="1600" dirty="0"/>
              <a:t> aussi)</a:t>
            </a:r>
          </a:p>
          <a:p>
            <a:pPr lvl="1"/>
            <a:r>
              <a:rPr lang="fr-FR" sz="1600" b="1" dirty="0"/>
              <a:t>En cultivant l’identité physique = </a:t>
            </a:r>
            <a:r>
              <a:rPr lang="fr-FR" sz="1600" b="1" dirty="0">
                <a:highlight>
                  <a:srgbClr val="FFFF00"/>
                </a:highlight>
              </a:rPr>
              <a:t>The </a:t>
            </a:r>
            <a:r>
              <a:rPr lang="fr-FR" sz="1600" b="1" dirty="0" err="1">
                <a:highlight>
                  <a:srgbClr val="FFFF00"/>
                </a:highlight>
              </a:rPr>
              <a:t>blue</a:t>
            </a:r>
            <a:r>
              <a:rPr lang="fr-FR" sz="1600" b="1" dirty="0">
                <a:highlight>
                  <a:srgbClr val="FFFF00"/>
                </a:highlight>
              </a:rPr>
              <a:t> </a:t>
            </a:r>
            <a:r>
              <a:rPr lang="fr-FR" sz="1600" b="1" dirty="0" err="1">
                <a:highlight>
                  <a:srgbClr val="FFFF00"/>
                </a:highlight>
              </a:rPr>
              <a:t>tooth</a:t>
            </a:r>
            <a:r>
              <a:rPr lang="fr-FR" sz="1600" b="1" dirty="0">
                <a:highlight>
                  <a:srgbClr val="FFFF00"/>
                </a:highlight>
              </a:rPr>
              <a:t> </a:t>
            </a:r>
            <a:r>
              <a:rPr lang="fr-FR" sz="1600" b="1" dirty="0"/>
              <a:t>/ The </a:t>
            </a:r>
            <a:r>
              <a:rPr lang="fr-FR" sz="1600" b="1" dirty="0" err="1"/>
              <a:t>blue</a:t>
            </a:r>
            <a:r>
              <a:rPr lang="fr-FR" sz="1600" b="1" dirty="0"/>
              <a:t> </a:t>
            </a:r>
            <a:r>
              <a:rPr lang="fr-FR" sz="1600" b="1" dirty="0" err="1"/>
              <a:t>touch</a:t>
            </a:r>
            <a:endParaRPr lang="fr-FR" sz="1600" b="1" dirty="0"/>
          </a:p>
          <a:p>
            <a:r>
              <a:rPr lang="fr-FR" sz="2000" dirty="0"/>
              <a:t>Nouveaux noms de domaines possibles</a:t>
            </a:r>
          </a:p>
          <a:p>
            <a:pPr lvl="1"/>
            <a:r>
              <a:rPr lang="fr-FR" sz="1600" dirty="0"/>
              <a:t>F1st.fr (pour la France)</a:t>
            </a:r>
          </a:p>
          <a:p>
            <a:pPr lvl="1"/>
            <a:r>
              <a:rPr lang="fr-FR" sz="1600" dirty="0"/>
              <a:t>F1st-getparts.com (international)</a:t>
            </a:r>
          </a:p>
          <a:p>
            <a:pPr lvl="2"/>
            <a:r>
              <a:rPr lang="fr-FR" sz="1200" dirty="0"/>
              <a:t>Ou F1st-thebluetooth.com</a:t>
            </a:r>
          </a:p>
          <a:p>
            <a:pPr lvl="2"/>
            <a:r>
              <a:rPr lang="fr-FR" sz="1200" dirty="0"/>
              <a:t>Ou F1sthebluetooth.com</a:t>
            </a:r>
          </a:p>
          <a:p>
            <a:r>
              <a:rPr lang="fr-FR" sz="2000" dirty="0"/>
              <a:t> Nouvelles Trade marks possibles</a:t>
            </a:r>
          </a:p>
          <a:p>
            <a:pPr lvl="1"/>
            <a:r>
              <a:rPr lang="fr-FR" sz="1600" dirty="0"/>
              <a:t>F1st™</a:t>
            </a:r>
          </a:p>
          <a:p>
            <a:pPr lvl="1"/>
            <a:r>
              <a:rPr lang="fr-FR" sz="1600" dirty="0"/>
              <a:t>The Blue </a:t>
            </a:r>
            <a:r>
              <a:rPr lang="fr-FR" sz="1600" dirty="0" err="1"/>
              <a:t>Tooth</a:t>
            </a:r>
            <a:r>
              <a:rPr lang="fr-FR" sz="1600" dirty="0"/>
              <a:t>™</a:t>
            </a:r>
          </a:p>
          <a:p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A65873-8DBD-45AC-9351-1678998E0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124" y="3758232"/>
            <a:ext cx="3865674" cy="21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4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5C648-C21E-4FC0-8B86-865A8A6A1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Liste des prérequis pour le 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F415EE-CDA6-4A9E-8268-C4BC9970A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000" dirty="0"/>
              <a:t>Audit sur le site Feurst.fr _ Contacter l’agence</a:t>
            </a:r>
          </a:p>
          <a:p>
            <a:r>
              <a:rPr lang="fr-FR" sz="2000" dirty="0"/>
              <a:t>Audit sur le référencement actuel (mots clés)</a:t>
            </a:r>
          </a:p>
          <a:p>
            <a:r>
              <a:rPr lang="fr-FR" sz="2000" dirty="0"/>
              <a:t>Optimisation du référencement naturel</a:t>
            </a:r>
          </a:p>
          <a:p>
            <a:pPr lvl="1"/>
            <a:r>
              <a:rPr lang="fr-FR" sz="1800" dirty="0"/>
              <a:t>Mots clés et liens hypertextes</a:t>
            </a:r>
          </a:p>
          <a:p>
            <a:pPr lvl="1"/>
            <a:r>
              <a:rPr lang="fr-FR" sz="1800" dirty="0"/>
              <a:t>Page d’accueil explicite et interactive– Contenu qualitatif, Réassurance – 3-4s</a:t>
            </a:r>
          </a:p>
          <a:p>
            <a:r>
              <a:rPr lang="fr-FR" sz="2000" dirty="0"/>
              <a:t>Etude d’engagement potentiel sur référencement payant.</a:t>
            </a:r>
          </a:p>
          <a:p>
            <a:r>
              <a:rPr lang="fr-FR" sz="2000" dirty="0"/>
              <a:t>Le site doit comprendre un outil statistique performant</a:t>
            </a:r>
          </a:p>
          <a:p>
            <a:r>
              <a:rPr lang="fr-FR" sz="2000" dirty="0"/>
              <a:t>La génération de « lead » qualifiés doit être notre objectif premier</a:t>
            </a:r>
          </a:p>
          <a:p>
            <a:pPr lvl="1"/>
            <a:r>
              <a:rPr lang="fr-FR" sz="1800" dirty="0"/>
              <a:t>Appel à l’action / interaction</a:t>
            </a:r>
          </a:p>
          <a:p>
            <a:pPr lvl="1"/>
            <a:r>
              <a:rPr lang="fr-FR" sz="1800" dirty="0"/>
              <a:t>Win-Win (livre-blanc, étude de marché, technologie,…)</a:t>
            </a:r>
          </a:p>
          <a:p>
            <a:r>
              <a:rPr lang="fr-FR" sz="2000" dirty="0"/>
              <a:t>Nos clients doivent trouver un maximum d’informations.</a:t>
            </a:r>
          </a:p>
          <a:p>
            <a:r>
              <a:rPr lang="fr-FR" sz="2000" dirty="0"/>
              <a:t>Newsletter? </a:t>
            </a:r>
            <a:r>
              <a:rPr lang="fr-FR" sz="2000" dirty="0" err="1"/>
              <a:t>Sending</a:t>
            </a:r>
            <a:r>
              <a:rPr lang="fr-FR" sz="2000" dirty="0"/>
              <a:t> Blue</a:t>
            </a:r>
          </a:p>
          <a:p>
            <a:pPr marL="0" indent="0">
              <a:buNone/>
            </a:pPr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58909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F8678-DAD0-4453-93EA-0D02B5765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Référencement naturel GOOGLE stress test sur mots clés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C6E2E2-C98B-4C92-ADA2-758170CAA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020"/>
            <a:ext cx="10515600" cy="4351338"/>
          </a:xfrm>
        </p:spPr>
        <p:txBody>
          <a:bodyPr>
            <a:normAutofit/>
          </a:bodyPr>
          <a:lstStyle/>
          <a:p>
            <a:r>
              <a:rPr lang="fr-FR" sz="2000" dirty="0" err="1"/>
              <a:t>Feurst</a:t>
            </a:r>
            <a:r>
              <a:rPr lang="fr-FR" sz="2000" dirty="0"/>
              <a:t>: 1</a:t>
            </a:r>
            <a:r>
              <a:rPr lang="fr-FR" sz="2000" baseline="30000" dirty="0"/>
              <a:t>ière</a:t>
            </a:r>
            <a:r>
              <a:rPr lang="fr-FR" sz="2000" dirty="0"/>
              <a:t> page TOP</a:t>
            </a:r>
          </a:p>
          <a:p>
            <a:r>
              <a:rPr lang="fr-FR" sz="2000" dirty="0" err="1"/>
              <a:t>Turnkey</a:t>
            </a:r>
            <a:r>
              <a:rPr lang="fr-FR" sz="2000" dirty="0"/>
              <a:t> : 4</a:t>
            </a:r>
            <a:r>
              <a:rPr lang="fr-FR" sz="2000" baseline="30000" dirty="0"/>
              <a:t>ième</a:t>
            </a:r>
            <a:r>
              <a:rPr lang="fr-FR" sz="2000" dirty="0"/>
              <a:t> page</a:t>
            </a:r>
          </a:p>
          <a:p>
            <a:r>
              <a:rPr lang="fr-FR" sz="2000" dirty="0"/>
              <a:t>Protection de godet: 1</a:t>
            </a:r>
            <a:r>
              <a:rPr lang="fr-FR" sz="2000" baseline="30000" dirty="0"/>
              <a:t>ière</a:t>
            </a:r>
            <a:r>
              <a:rPr lang="fr-FR" sz="2000" dirty="0"/>
              <a:t> page TOP</a:t>
            </a:r>
          </a:p>
          <a:p>
            <a:r>
              <a:rPr lang="fr-FR" sz="2000" dirty="0"/>
              <a:t>Dent(s) de godet: 4</a:t>
            </a:r>
            <a:r>
              <a:rPr lang="fr-FR" sz="2000" baseline="30000" dirty="0"/>
              <a:t>ième</a:t>
            </a:r>
            <a:r>
              <a:rPr lang="fr-FR" sz="2000" dirty="0"/>
              <a:t> page / </a:t>
            </a:r>
            <a:r>
              <a:rPr lang="fr-FR" sz="2000" dirty="0" err="1"/>
              <a:t>Bucket</a:t>
            </a:r>
            <a:r>
              <a:rPr lang="fr-FR" sz="2000" dirty="0"/>
              <a:t> </a:t>
            </a:r>
            <a:r>
              <a:rPr lang="fr-FR" sz="2000" dirty="0" err="1"/>
              <a:t>tooth</a:t>
            </a:r>
            <a:r>
              <a:rPr lang="fr-FR" sz="2000" dirty="0"/>
              <a:t>(</a:t>
            </a:r>
            <a:r>
              <a:rPr lang="fr-FR" sz="2000" dirty="0" err="1"/>
              <a:t>teeth</a:t>
            </a:r>
            <a:r>
              <a:rPr lang="fr-FR" sz="2000" dirty="0"/>
              <a:t>): 5</a:t>
            </a:r>
            <a:r>
              <a:rPr lang="fr-FR" sz="2000" baseline="30000" dirty="0"/>
              <a:t>ième</a:t>
            </a:r>
            <a:r>
              <a:rPr lang="fr-FR" sz="2000" dirty="0"/>
              <a:t> +</a:t>
            </a:r>
          </a:p>
          <a:p>
            <a:r>
              <a:rPr lang="fr-FR" sz="2000" dirty="0"/>
              <a:t>Ground </a:t>
            </a:r>
            <a:r>
              <a:rPr lang="fr-FR" sz="2000" dirty="0" err="1"/>
              <a:t>Engaging</a:t>
            </a:r>
            <a:r>
              <a:rPr lang="fr-FR" sz="2000" dirty="0"/>
              <a:t> Tools: 5</a:t>
            </a:r>
            <a:r>
              <a:rPr lang="fr-FR" sz="2000" baseline="30000" dirty="0"/>
              <a:t>ième</a:t>
            </a:r>
            <a:r>
              <a:rPr lang="fr-FR" sz="2000" dirty="0"/>
              <a:t> +</a:t>
            </a:r>
          </a:p>
          <a:p>
            <a:r>
              <a:rPr lang="fr-FR" sz="2000" dirty="0"/>
              <a:t>Godet(s) de pelleteuse / </a:t>
            </a:r>
            <a:r>
              <a:rPr lang="fr-FR" sz="2000" dirty="0" err="1"/>
              <a:t>Excavator</a:t>
            </a:r>
            <a:r>
              <a:rPr lang="fr-FR" sz="2000" dirty="0"/>
              <a:t> </a:t>
            </a:r>
            <a:r>
              <a:rPr lang="fr-FR" sz="2000" dirty="0" err="1"/>
              <a:t>Bucket</a:t>
            </a:r>
            <a:r>
              <a:rPr lang="fr-FR" sz="2000" dirty="0"/>
              <a:t> : 5</a:t>
            </a:r>
            <a:r>
              <a:rPr lang="fr-FR" sz="2000" baseline="30000" dirty="0"/>
              <a:t>ième</a:t>
            </a:r>
            <a:r>
              <a:rPr lang="fr-FR" sz="2000" dirty="0"/>
              <a:t> +</a:t>
            </a:r>
          </a:p>
          <a:p>
            <a:r>
              <a:rPr lang="fr-FR" sz="2000" dirty="0"/>
              <a:t>Godet(s) de chargeuse / Loader </a:t>
            </a:r>
            <a:r>
              <a:rPr lang="fr-FR" sz="2000" dirty="0" err="1"/>
              <a:t>Bucket</a:t>
            </a:r>
            <a:r>
              <a:rPr lang="fr-FR" sz="2000" dirty="0"/>
              <a:t> : 5</a:t>
            </a:r>
            <a:r>
              <a:rPr lang="fr-FR" sz="2000" baseline="30000" dirty="0"/>
              <a:t>ième</a:t>
            </a:r>
            <a:r>
              <a:rPr lang="fr-FR" sz="2000" dirty="0"/>
              <a:t> +</a:t>
            </a:r>
          </a:p>
          <a:p>
            <a:r>
              <a:rPr lang="fr-FR" sz="2000" dirty="0"/>
              <a:t>Distributeur (de la marque) FEURST: 1</a:t>
            </a:r>
            <a:r>
              <a:rPr lang="fr-FR" sz="2000" baseline="30000" dirty="0"/>
              <a:t>ière</a:t>
            </a:r>
            <a:r>
              <a:rPr lang="fr-FR" sz="2000" dirty="0"/>
              <a:t> page TOP</a:t>
            </a:r>
          </a:p>
          <a:p>
            <a:r>
              <a:rPr lang="fr-FR" sz="2000" dirty="0"/>
              <a:t>Distributeur (de la marque) TURNKEY: 5</a:t>
            </a:r>
            <a:r>
              <a:rPr lang="fr-FR" sz="2000" baseline="30000" dirty="0"/>
              <a:t>ième</a:t>
            </a:r>
            <a:r>
              <a:rPr lang="fr-FR" sz="2000" dirty="0"/>
              <a:t> +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9B6285-508B-44BD-A4DB-57D0A1A08A3C}"/>
              </a:ext>
            </a:extLst>
          </p:cNvPr>
          <p:cNvSpPr txBox="1"/>
          <p:nvPr/>
        </p:nvSpPr>
        <p:spPr>
          <a:xfrm>
            <a:off x="8313489" y="1690688"/>
            <a:ext cx="280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5</a:t>
            </a:r>
            <a:r>
              <a:rPr lang="fr-FR" baseline="30000" dirty="0"/>
              <a:t>ième</a:t>
            </a:r>
            <a:r>
              <a:rPr lang="fr-FR" dirty="0"/>
              <a:t> +, j’ai arrêté de scroller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7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8D8C91E-B778-4103-8356-C1AAC4979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0" y="1453350"/>
            <a:ext cx="12185153" cy="539936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179169B-3F45-4505-9CEC-E37FCCD3C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37" y="953285"/>
            <a:ext cx="1509948" cy="37245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342EBC1-E691-4A21-BE49-F447AD0DF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394" y="472213"/>
            <a:ext cx="1701545" cy="120291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3B89F4-EA03-4977-91AB-2B5DE0196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76" y="1997286"/>
            <a:ext cx="3672344" cy="330757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4536A9-42EE-40D2-BDD2-3DF00888E86F}"/>
              </a:ext>
            </a:extLst>
          </p:cNvPr>
          <p:cNvSpPr/>
          <p:nvPr/>
        </p:nvSpPr>
        <p:spPr>
          <a:xfrm>
            <a:off x="0" y="1289875"/>
            <a:ext cx="12191999" cy="38967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latin typeface="gotham_bookregular"/>
              </a:rPr>
              <a:t>        Our Values                </a:t>
            </a:r>
            <a:r>
              <a:rPr lang="fr-FR" sz="1200" b="1" dirty="0">
                <a:solidFill>
                  <a:schemeClr val="tx1"/>
                </a:solidFill>
                <a:latin typeface="gotham_bookregular"/>
              </a:rPr>
              <a:t>Mining </a:t>
            </a:r>
            <a:r>
              <a:rPr lang="fr-FR" sz="1200" b="1" dirty="0">
                <a:latin typeface="gotham_bookregular"/>
              </a:rPr>
              <a:t>               </a:t>
            </a:r>
            <a:r>
              <a:rPr lang="fr-FR" sz="1200" b="1" dirty="0">
                <a:solidFill>
                  <a:schemeClr val="tx1"/>
                </a:solidFill>
                <a:latin typeface="gotham_bookregular"/>
              </a:rPr>
              <a:t>Construction  </a:t>
            </a:r>
            <a:r>
              <a:rPr lang="fr-FR" sz="1200" b="1" dirty="0">
                <a:latin typeface="gotham_bookregular"/>
              </a:rPr>
              <a:t>                                                                                                                                                    Ressources                    Dealer                  </a:t>
            </a:r>
            <a:r>
              <a:rPr lang="fr-FR" sz="1200" b="1" dirty="0">
                <a:solidFill>
                  <a:schemeClr val="tx1"/>
                </a:solidFill>
                <a:latin typeface="gotham_bookregular"/>
              </a:rPr>
              <a:t>Web Service    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4EDD94A-1141-4C22-9714-011DB44F9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6923" y="838859"/>
            <a:ext cx="274041" cy="274041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340774B-9B62-4850-B0BB-44136D5E2C2B}"/>
              </a:ext>
            </a:extLst>
          </p:cNvPr>
          <p:cNvSpPr/>
          <p:nvPr/>
        </p:nvSpPr>
        <p:spPr>
          <a:xfrm>
            <a:off x="9127428" y="865653"/>
            <a:ext cx="1509948" cy="25564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Contact us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A8F76668-1720-42D3-926B-A2E848106B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97967" y="646474"/>
            <a:ext cx="687897" cy="445859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BFF9D62-B59D-40D5-A104-25B4996EACEF}"/>
              </a:ext>
            </a:extLst>
          </p:cNvPr>
          <p:cNvSpPr/>
          <p:nvPr/>
        </p:nvSpPr>
        <p:spPr>
          <a:xfrm>
            <a:off x="291841" y="5887615"/>
            <a:ext cx="2063144" cy="636551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1000000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_bookregular"/>
            </a:endParaRPr>
          </a:p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Wear parts sold / year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97EC5D-32F0-46DE-8C02-4337D46095E9}"/>
              </a:ext>
            </a:extLst>
          </p:cNvPr>
          <p:cNvSpPr/>
          <p:nvPr/>
        </p:nvSpPr>
        <p:spPr>
          <a:xfrm>
            <a:off x="9519911" y="2029782"/>
            <a:ext cx="2511105" cy="4500570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Espace Promotionnel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News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Blog Astuces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Témoignage du moment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Evènement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Challenge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91E78A53-57FC-4E92-9158-A9ACC0EA6DC4}"/>
              </a:ext>
            </a:extLst>
          </p:cNvPr>
          <p:cNvSpPr/>
          <p:nvPr/>
        </p:nvSpPr>
        <p:spPr>
          <a:xfrm>
            <a:off x="4850743" y="5887615"/>
            <a:ext cx="2063144" cy="637926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30 %</a:t>
            </a:r>
          </a:p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Operating Cost Saving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69B07CE2-C90B-42D3-9DA2-98FEF0BB0550}"/>
              </a:ext>
            </a:extLst>
          </p:cNvPr>
          <p:cNvSpPr/>
          <p:nvPr/>
        </p:nvSpPr>
        <p:spPr>
          <a:xfrm>
            <a:off x="7142069" y="5886591"/>
            <a:ext cx="2063143" cy="656238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8 %</a:t>
            </a:r>
          </a:p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Machine Fuel Saving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8EA5B6C-A71C-47E6-87F9-470F325557BE}"/>
              </a:ext>
            </a:extLst>
          </p:cNvPr>
          <p:cNvSpPr/>
          <p:nvPr/>
        </p:nvSpPr>
        <p:spPr>
          <a:xfrm>
            <a:off x="564545" y="853076"/>
            <a:ext cx="1701546" cy="245608"/>
          </a:xfrm>
          <a:prstGeom prst="round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b="1" dirty="0">
                <a:solidFill>
                  <a:schemeClr val="tx1"/>
                </a:solidFill>
                <a:latin typeface="gotham_bookregular"/>
              </a:rPr>
              <a:t> +33 (0) 4 77 27 40 63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D4A9C1-4656-4D06-8719-78580817B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432" y="1807152"/>
            <a:ext cx="2523057" cy="307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E2A275E0-C2D6-47BE-A391-79DFA5094280}"/>
              </a:ext>
            </a:extLst>
          </p:cNvPr>
          <p:cNvSpPr txBox="1">
            <a:spLocks/>
          </p:cNvSpPr>
          <p:nvPr/>
        </p:nvSpPr>
        <p:spPr>
          <a:xfrm>
            <a:off x="181768" y="2320160"/>
            <a:ext cx="6317752" cy="2563639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/>
                </a:solidFill>
                <a:latin typeface="gotham_bookregular"/>
              </a:rPr>
              <a:t>Turnkey® is the Hammerless quick &amp; safe assembly Ground Engaging Tools unique solution with gap recovering perfect retention locking device </a:t>
            </a:r>
          </a:p>
          <a:p>
            <a:pPr algn="l">
              <a:spcBef>
                <a:spcPts val="0"/>
              </a:spcBef>
            </a:pPr>
            <a:endParaRPr lang="en-US" sz="1200" dirty="0">
              <a:solidFill>
                <a:schemeClr val="bg1"/>
              </a:solidFill>
              <a:latin typeface="gotham_bookregular"/>
            </a:endParaRPr>
          </a:p>
          <a:p>
            <a:pPr algn="just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gotham_bookregular"/>
              </a:rPr>
              <a:t>for excavator and loader bucket teeth &amp; bucket shrouds</a:t>
            </a:r>
            <a:r>
              <a:rPr lang="en-US" sz="1400" dirty="0">
                <a:solidFill>
                  <a:schemeClr val="bg1"/>
                </a:solidFill>
                <a:latin typeface="gotham_bookregular"/>
              </a:rPr>
              <a:t>,</a:t>
            </a:r>
            <a:r>
              <a:rPr lang="en-US" sz="1800" dirty="0">
                <a:solidFill>
                  <a:schemeClr val="bg1"/>
                </a:solidFill>
                <a:latin typeface="gotham_bookregular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gotham_bookregular"/>
              </a:rPr>
              <a:t>developed with metallurgical expertise resulting from decades of cumulative experience serving users in the construction and  quarries industry and in severe applications.</a:t>
            </a:r>
            <a:endParaRPr lang="en-US" b="1" dirty="0">
              <a:solidFill>
                <a:schemeClr val="bg1"/>
              </a:solidFill>
              <a:latin typeface="gotham_bookregular"/>
            </a:endParaRPr>
          </a:p>
          <a:p>
            <a:pPr algn="l">
              <a:spcBef>
                <a:spcPts val="0"/>
              </a:spcBef>
            </a:pPr>
            <a:endParaRPr lang="en-US" sz="1800" dirty="0">
              <a:solidFill>
                <a:schemeClr val="bg1"/>
              </a:solidFill>
              <a:latin typeface="gotham_bookregular"/>
            </a:endParaRPr>
          </a:p>
          <a:p>
            <a:pPr algn="l">
              <a:spcBef>
                <a:spcPts val="0"/>
              </a:spcBef>
            </a:pPr>
            <a:endParaRPr lang="en-US" sz="1800" dirty="0">
              <a:solidFill>
                <a:schemeClr val="bg1"/>
              </a:solidFill>
              <a:latin typeface="gotham_bookregular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B2EE758-CDFC-4504-9570-88FC70C7EF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29240" y="5210028"/>
            <a:ext cx="2516407" cy="1334971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CC26F1A9-0937-48F7-B6EE-CCCDBC163C94}"/>
              </a:ext>
            </a:extLst>
          </p:cNvPr>
          <p:cNvSpPr txBox="1"/>
          <p:nvPr/>
        </p:nvSpPr>
        <p:spPr>
          <a:xfrm>
            <a:off x="9516773" y="4852029"/>
            <a:ext cx="2519715" cy="369332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b="1" dirty="0">
                <a:latin typeface="gotham_bookregular"/>
              </a:rPr>
              <a:t>Watch this video how to install &amp; remove easily TURNKEY® tooth system !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6C241E05-9FE3-4D43-B1F6-2B16C612C0C2}"/>
              </a:ext>
            </a:extLst>
          </p:cNvPr>
          <p:cNvSpPr/>
          <p:nvPr/>
        </p:nvSpPr>
        <p:spPr>
          <a:xfrm>
            <a:off x="9655322" y="4591506"/>
            <a:ext cx="1099364" cy="224749"/>
          </a:xfrm>
          <a:prstGeom prst="roundRect">
            <a:avLst/>
          </a:prstGeom>
          <a:solidFill>
            <a:schemeClr val="tx1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gotham_bookregular"/>
              </a:rPr>
              <a:t>Learn more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8B02F6B5-E67F-4E75-A78D-AC65136DE26A}"/>
              </a:ext>
            </a:extLst>
          </p:cNvPr>
          <p:cNvSpPr/>
          <p:nvPr/>
        </p:nvSpPr>
        <p:spPr>
          <a:xfrm>
            <a:off x="2559417" y="5887615"/>
            <a:ext cx="2063144" cy="636552"/>
          </a:xfrm>
          <a:prstGeom prst="round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450</a:t>
            </a:r>
          </a:p>
          <a:p>
            <a:pPr algn="ctr"/>
            <a:r>
              <a:rPr lang="en-US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Tons Max Machine Weight                  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4FC245-457B-4170-8FB7-61396CF5A2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-5779"/>
            <a:ext cx="12192000" cy="66108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883700-6056-4AC0-9072-5506450056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610350"/>
            <a:ext cx="12192000" cy="247650"/>
          </a:xfrm>
          <a:prstGeom prst="rect">
            <a:avLst/>
          </a:prstGeom>
        </p:spPr>
      </p:pic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E51BB7A1-17B3-4A5E-8614-672E04C98A2F}"/>
              </a:ext>
            </a:extLst>
          </p:cNvPr>
          <p:cNvSpPr/>
          <p:nvPr/>
        </p:nvSpPr>
        <p:spPr>
          <a:xfrm>
            <a:off x="7179979" y="2172027"/>
            <a:ext cx="2063143" cy="154434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A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otham_bookregular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rPr>
              <a:t>Quick guide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848BE194-3725-4107-A317-2D934E0850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385" y="2550280"/>
            <a:ext cx="1326329" cy="452948"/>
          </a:xfrm>
          <a:prstGeom prst="rect">
            <a:avLst/>
          </a:prstGeom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810A12B6-F57D-421C-99D9-CE8A0E4ED4C9}"/>
              </a:ext>
            </a:extLst>
          </p:cNvPr>
          <p:cNvGrpSpPr/>
          <p:nvPr/>
        </p:nvGrpSpPr>
        <p:grpSpPr>
          <a:xfrm>
            <a:off x="7137882" y="3961685"/>
            <a:ext cx="2063143" cy="1544346"/>
            <a:chOff x="7154252" y="3813649"/>
            <a:chExt cx="2063143" cy="1097042"/>
          </a:xfrm>
          <a:effectLst/>
        </p:grpSpPr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069D7FD-695E-45E4-BA84-25682771AF1D}"/>
                </a:ext>
              </a:extLst>
            </p:cNvPr>
            <p:cNvSpPr/>
            <p:nvPr/>
          </p:nvSpPr>
          <p:spPr>
            <a:xfrm>
              <a:off x="7154252" y="3813649"/>
              <a:ext cx="2063143" cy="109704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_bookregular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_bookregular"/>
                </a:rPr>
                <a:t>ee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_bookregular"/>
              </a:endParaRPr>
            </a:p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tham_bookregular"/>
                </a:rPr>
                <a:t>Configurator</a:t>
              </a: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269D291-8720-4D3A-B477-805B5890C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564755" y="4089321"/>
              <a:ext cx="1326330" cy="331380"/>
            </a:xfrm>
            <a:prstGeom prst="rect">
              <a:avLst/>
            </a:prstGeom>
          </p:spPr>
        </p:pic>
      </p:grp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39DA9CA9-A498-453D-92B9-6AA8058DB0CB}"/>
              </a:ext>
            </a:extLst>
          </p:cNvPr>
          <p:cNvSpPr/>
          <p:nvPr/>
        </p:nvSpPr>
        <p:spPr>
          <a:xfrm>
            <a:off x="260576" y="4903867"/>
            <a:ext cx="1154742" cy="240945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latin typeface="gotham_bookregular"/>
              </a:rPr>
              <a:t>Learn more</a:t>
            </a:r>
          </a:p>
        </p:txBody>
      </p:sp>
    </p:spTree>
    <p:extLst>
      <p:ext uri="{BB962C8B-B14F-4D97-AF65-F5344CB8AC3E}">
        <p14:creationId xmlns:p14="http://schemas.microsoft.com/office/powerpoint/2010/main" val="214355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07E374-8AB4-463B-A058-44AD1FB0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du module </a:t>
            </a:r>
            <a:r>
              <a:rPr lang="fr-FR" sz="4400" dirty="0"/>
              <a:t>« </a:t>
            </a:r>
            <a:r>
              <a:rPr lang="en-US" dirty="0"/>
              <a:t>Quick guide </a:t>
            </a:r>
            <a:r>
              <a:rPr lang="fr-FR" sz="4400" dirty="0"/>
              <a:t>»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7BE20E9-AAFE-41B8-AE86-8CBEC32A9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Lecture rapide et transverse en utilisant les données déjà existantes</a:t>
            </a:r>
          </a:p>
          <a:p>
            <a:r>
              <a:rPr lang="fr-FR" dirty="0"/>
              <a:t>Full responsive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24B996-9614-4D74-A5FC-E3F1C7F7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4285912" cy="233213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5735044-204D-405B-927A-AB67B6A60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394" y="2944535"/>
            <a:ext cx="5862568" cy="342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3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CAC224-4E08-416F-8F3C-31CC95A38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110"/>
          </a:xfrm>
        </p:spPr>
        <p:txBody>
          <a:bodyPr>
            <a:normAutofit/>
          </a:bodyPr>
          <a:lstStyle/>
          <a:p>
            <a:r>
              <a:rPr lang="fr-FR" sz="4000" dirty="0"/>
              <a:t>Structure du module « Configurateur »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2F0068-8CF0-41AC-B197-B40622444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735"/>
            <a:ext cx="10515600" cy="4351338"/>
          </a:xfrm>
        </p:spPr>
        <p:txBody>
          <a:bodyPr>
            <a:normAutofit/>
          </a:bodyPr>
          <a:lstStyle/>
          <a:p>
            <a:r>
              <a:rPr lang="fr-FR" sz="2000" dirty="0"/>
              <a:t>Sélecteur général sur applicatif client en 7 étapes.</a:t>
            </a:r>
          </a:p>
          <a:p>
            <a:r>
              <a:rPr lang="fr-FR" sz="2000" dirty="0"/>
              <a:t>Etape 1/7: Avertissement, mode d’emploi &amp; enregistrement des données lead/prospect (Société obligatoire, Nom, Adresse, email, téléphone)</a:t>
            </a:r>
          </a:p>
          <a:p>
            <a:r>
              <a:rPr lang="fr-FR" sz="2000" dirty="0"/>
              <a:t>Etape 2/7: Choix de la machine – Pelleteuse ou Chargeuse</a:t>
            </a:r>
          </a:p>
          <a:p>
            <a:r>
              <a:rPr lang="fr-FR" sz="2000" dirty="0"/>
              <a:t>Etape 3/7: Choix du métier – Carrière ou Construction</a:t>
            </a:r>
          </a:p>
          <a:p>
            <a:r>
              <a:rPr lang="fr-FR" sz="2000" dirty="0"/>
              <a:t>Etape 4/7: (suivant choix étape2) – Choix du tonnage (2 échelles)</a:t>
            </a:r>
          </a:p>
          <a:p>
            <a:r>
              <a:rPr lang="fr-FR" sz="2000" dirty="0"/>
              <a:t>Etape 5/7: Choix des conditions d’usage – Standard / HD / XHD</a:t>
            </a:r>
          </a:p>
          <a:p>
            <a:r>
              <a:rPr lang="fr-FR" sz="2000" dirty="0"/>
              <a:t>Etape 6/7: Forme de la lame d’attaque – Droite ou Delta – largeur godet</a:t>
            </a:r>
          </a:p>
          <a:p>
            <a:r>
              <a:rPr lang="fr-FR" sz="2000" dirty="0"/>
              <a:t>Etape 7/7: Confirmation des données et préconisation générale avec envoi d’une demande de devis personnalisé.</a:t>
            </a:r>
          </a:p>
          <a:p>
            <a:endParaRPr lang="fr-FR" sz="2000" dirty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59685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7785D6-9FA4-4F80-B435-D6971BB453FA}"/>
              </a:ext>
            </a:extLst>
          </p:cNvPr>
          <p:cNvSpPr/>
          <p:nvPr/>
        </p:nvSpPr>
        <p:spPr>
          <a:xfrm>
            <a:off x="8186951" y="4388514"/>
            <a:ext cx="2927758" cy="1753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C40A2A-CA8D-4B62-B4E4-826D7ECB53B7}"/>
              </a:ext>
            </a:extLst>
          </p:cNvPr>
          <p:cNvSpPr/>
          <p:nvPr/>
        </p:nvSpPr>
        <p:spPr>
          <a:xfrm>
            <a:off x="520872" y="3534562"/>
            <a:ext cx="3586011" cy="2601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lèche : bas 54">
            <a:extLst>
              <a:ext uri="{FF2B5EF4-FFF2-40B4-BE49-F238E27FC236}">
                <a16:creationId xmlns:a16="http://schemas.microsoft.com/office/drawing/2014/main" id="{FDEB1FB2-B9D1-4531-A076-DD15E2C23F3D}"/>
              </a:ext>
            </a:extLst>
          </p:cNvPr>
          <p:cNvSpPr/>
          <p:nvPr/>
        </p:nvSpPr>
        <p:spPr>
          <a:xfrm>
            <a:off x="11214622" y="4122569"/>
            <a:ext cx="452435" cy="701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AA2C298-3E21-47D9-82EC-1648A25556D4}"/>
              </a:ext>
            </a:extLst>
          </p:cNvPr>
          <p:cNvSpPr txBox="1"/>
          <p:nvPr/>
        </p:nvSpPr>
        <p:spPr>
          <a:xfrm>
            <a:off x="11008158" y="1992976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OR</a:t>
            </a:r>
          </a:p>
        </p:txBody>
      </p:sp>
      <p:sp>
        <p:nvSpPr>
          <p:cNvPr id="57" name="Flèche : droite 56">
            <a:extLst>
              <a:ext uri="{FF2B5EF4-FFF2-40B4-BE49-F238E27FC236}">
                <a16:creationId xmlns:a16="http://schemas.microsoft.com/office/drawing/2014/main" id="{45EA2D0B-DE21-4158-8CD2-273340C6A319}"/>
              </a:ext>
            </a:extLst>
          </p:cNvPr>
          <p:cNvSpPr/>
          <p:nvPr/>
        </p:nvSpPr>
        <p:spPr>
          <a:xfrm>
            <a:off x="3268645" y="2126991"/>
            <a:ext cx="307731" cy="34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57">
            <a:extLst>
              <a:ext uri="{FF2B5EF4-FFF2-40B4-BE49-F238E27FC236}">
                <a16:creationId xmlns:a16="http://schemas.microsoft.com/office/drawing/2014/main" id="{11087D9F-AD33-4952-B6BF-5E051F367083}"/>
              </a:ext>
            </a:extLst>
          </p:cNvPr>
          <p:cNvSpPr/>
          <p:nvPr/>
        </p:nvSpPr>
        <p:spPr>
          <a:xfrm>
            <a:off x="6568495" y="2126991"/>
            <a:ext cx="309948" cy="34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4F0D30C6-F4B6-492E-8B89-DB2B1F0BC0C9}"/>
              </a:ext>
            </a:extLst>
          </p:cNvPr>
          <p:cNvSpPr/>
          <p:nvPr/>
        </p:nvSpPr>
        <p:spPr>
          <a:xfrm>
            <a:off x="8643627" y="4634989"/>
            <a:ext cx="2048050" cy="19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02180C63-08CD-47AE-9768-473D09A441F4}"/>
              </a:ext>
            </a:extLst>
          </p:cNvPr>
          <p:cNvSpPr/>
          <p:nvPr/>
        </p:nvSpPr>
        <p:spPr>
          <a:xfrm>
            <a:off x="9773280" y="4626600"/>
            <a:ext cx="371911" cy="2014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1"/>
                </a:solidFill>
              </a:rPr>
              <a:t>5/7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A09DB6E-4DEB-4DE5-AB56-141CC4F95513}"/>
              </a:ext>
            </a:extLst>
          </p:cNvPr>
          <p:cNvSpPr txBox="1"/>
          <p:nvPr/>
        </p:nvSpPr>
        <p:spPr>
          <a:xfrm>
            <a:off x="9036719" y="4884497"/>
            <a:ext cx="15488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Conditions d’utilisation</a:t>
            </a:r>
            <a:endParaRPr lang="fr-FR" sz="1100" dirty="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947433C7-C94E-45D2-BFF3-C7BB47025629}"/>
              </a:ext>
            </a:extLst>
          </p:cNvPr>
          <p:cNvSpPr/>
          <p:nvPr/>
        </p:nvSpPr>
        <p:spPr>
          <a:xfrm>
            <a:off x="8521403" y="5161200"/>
            <a:ext cx="698359" cy="251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Standard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EA5FB626-C36D-4F55-BD7B-49C2B40AD108}"/>
              </a:ext>
            </a:extLst>
          </p:cNvPr>
          <p:cNvSpPr/>
          <p:nvPr/>
        </p:nvSpPr>
        <p:spPr>
          <a:xfrm>
            <a:off x="9356520" y="5171559"/>
            <a:ext cx="693490" cy="251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HD</a:t>
            </a: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23507EA1-05D2-4C72-BA1B-4E8307512F87}"/>
              </a:ext>
            </a:extLst>
          </p:cNvPr>
          <p:cNvSpPr/>
          <p:nvPr/>
        </p:nvSpPr>
        <p:spPr>
          <a:xfrm>
            <a:off x="10164507" y="5170499"/>
            <a:ext cx="693488" cy="2516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XHD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30BE4085-6E42-4EC1-B702-AE48BC12F672}"/>
              </a:ext>
            </a:extLst>
          </p:cNvPr>
          <p:cNvSpPr/>
          <p:nvPr/>
        </p:nvSpPr>
        <p:spPr>
          <a:xfrm>
            <a:off x="9504750" y="5825597"/>
            <a:ext cx="444616" cy="19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suivant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973FA472-FE4B-4208-BA04-94CDB8E75EEF}"/>
              </a:ext>
            </a:extLst>
          </p:cNvPr>
          <p:cNvSpPr txBox="1"/>
          <p:nvPr/>
        </p:nvSpPr>
        <p:spPr>
          <a:xfrm>
            <a:off x="8545206" y="5392873"/>
            <a:ext cx="6254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00" dirty="0"/>
              <a:t>Terre</a:t>
            </a:r>
          </a:p>
          <a:p>
            <a:pPr algn="ctr"/>
            <a:r>
              <a:rPr lang="fr-FR" sz="700" dirty="0"/>
              <a:t>Gravât</a:t>
            </a:r>
          </a:p>
          <a:p>
            <a:pPr algn="ctr"/>
            <a:r>
              <a:rPr lang="fr-FR" sz="700" dirty="0"/>
              <a:t>Tout venant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BC21E71D-4E2A-4169-B223-78765771D408}"/>
              </a:ext>
            </a:extLst>
          </p:cNvPr>
          <p:cNvSpPr txBox="1"/>
          <p:nvPr/>
        </p:nvSpPr>
        <p:spPr>
          <a:xfrm>
            <a:off x="9513905" y="5392873"/>
            <a:ext cx="4764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00" dirty="0"/>
              <a:t>Basalte</a:t>
            </a:r>
          </a:p>
          <a:p>
            <a:pPr algn="ctr"/>
            <a:r>
              <a:rPr lang="fr-FR" sz="700" dirty="0"/>
              <a:t>Calcaire</a:t>
            </a:r>
          </a:p>
          <a:p>
            <a:pPr algn="ctr"/>
            <a:r>
              <a:rPr lang="fr-FR" sz="700" dirty="0"/>
              <a:t>Marbre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2DDF8CDB-6ABA-42A6-AB5A-3FDA46969778}"/>
              </a:ext>
            </a:extLst>
          </p:cNvPr>
          <p:cNvSpPr txBox="1"/>
          <p:nvPr/>
        </p:nvSpPr>
        <p:spPr>
          <a:xfrm>
            <a:off x="10236271" y="5409405"/>
            <a:ext cx="5212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700" dirty="0"/>
              <a:t>Granite</a:t>
            </a:r>
          </a:p>
          <a:p>
            <a:pPr algn="ctr"/>
            <a:r>
              <a:rPr lang="fr-FR" sz="700" dirty="0"/>
              <a:t>Porphyre</a:t>
            </a:r>
          </a:p>
          <a:p>
            <a:pPr algn="ctr"/>
            <a:r>
              <a:rPr lang="fr-FR" sz="700" dirty="0"/>
              <a:t>Rhyolite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BF7F1AA-8F10-4A60-B87C-D890D4B1A8E7}"/>
              </a:ext>
            </a:extLst>
          </p:cNvPr>
          <p:cNvSpPr/>
          <p:nvPr/>
        </p:nvSpPr>
        <p:spPr>
          <a:xfrm>
            <a:off x="4629828" y="4383246"/>
            <a:ext cx="2927758" cy="1753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9F61B1D1-F3B0-4FF6-BD8F-22A903DF9BC6}"/>
              </a:ext>
            </a:extLst>
          </p:cNvPr>
          <p:cNvSpPr/>
          <p:nvPr/>
        </p:nvSpPr>
        <p:spPr>
          <a:xfrm>
            <a:off x="5086504" y="4629721"/>
            <a:ext cx="2048050" cy="19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D8E6BCC4-9758-4CE1-BAB7-84058B7BBBC0}"/>
              </a:ext>
            </a:extLst>
          </p:cNvPr>
          <p:cNvSpPr/>
          <p:nvPr/>
        </p:nvSpPr>
        <p:spPr>
          <a:xfrm>
            <a:off x="6425882" y="4629721"/>
            <a:ext cx="371911" cy="20140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b="1" dirty="0">
                <a:solidFill>
                  <a:schemeClr val="tx1"/>
                </a:solidFill>
              </a:rPr>
              <a:t>6/7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73E7519-DBC2-4438-90BE-85EB7AAA41A5}"/>
              </a:ext>
            </a:extLst>
          </p:cNvPr>
          <p:cNvSpPr txBox="1"/>
          <p:nvPr/>
        </p:nvSpPr>
        <p:spPr>
          <a:xfrm>
            <a:off x="5258117" y="4839989"/>
            <a:ext cx="19591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Type et dimensions de la lame</a:t>
            </a:r>
            <a:endParaRPr lang="fr-FR" sz="1100" dirty="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3D1884B7-6591-4B82-9C96-0E6E884EA4D2}"/>
              </a:ext>
            </a:extLst>
          </p:cNvPr>
          <p:cNvSpPr/>
          <p:nvPr/>
        </p:nvSpPr>
        <p:spPr>
          <a:xfrm>
            <a:off x="5947627" y="5820329"/>
            <a:ext cx="444616" cy="192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suivant</a:t>
            </a:r>
          </a:p>
        </p:txBody>
      </p:sp>
      <p:sp>
        <p:nvSpPr>
          <p:cNvPr id="80" name="Rectangle : coins arrondis 79">
            <a:extLst>
              <a:ext uri="{FF2B5EF4-FFF2-40B4-BE49-F238E27FC236}">
                <a16:creationId xmlns:a16="http://schemas.microsoft.com/office/drawing/2014/main" id="{C4C1FF04-08C2-41D8-8D57-5D0776D0DE77}"/>
              </a:ext>
            </a:extLst>
          </p:cNvPr>
          <p:cNvSpPr/>
          <p:nvPr/>
        </p:nvSpPr>
        <p:spPr>
          <a:xfrm>
            <a:off x="4792354" y="5094268"/>
            <a:ext cx="717796" cy="45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9345B8CB-A153-4A6F-92C0-E9F275EF3C5B}"/>
              </a:ext>
            </a:extLst>
          </p:cNvPr>
          <p:cNvSpPr/>
          <p:nvPr/>
        </p:nvSpPr>
        <p:spPr>
          <a:xfrm>
            <a:off x="4805401" y="5603342"/>
            <a:ext cx="717796" cy="45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6B6713C3-4CFA-4023-B96C-FB9AC7D5101B}"/>
              </a:ext>
            </a:extLst>
          </p:cNvPr>
          <p:cNvSpPr txBox="1"/>
          <p:nvPr/>
        </p:nvSpPr>
        <p:spPr>
          <a:xfrm>
            <a:off x="6773068" y="5119149"/>
            <a:ext cx="754984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800" dirty="0"/>
              <a:t>Menu </a:t>
            </a:r>
          </a:p>
          <a:p>
            <a:pPr algn="ctr"/>
            <a:r>
              <a:rPr lang="fr-FR" sz="800" dirty="0"/>
              <a:t>Déroulant</a:t>
            </a:r>
          </a:p>
          <a:p>
            <a:pPr algn="ctr"/>
            <a:r>
              <a:rPr lang="fr-FR" sz="800" dirty="0"/>
              <a:t>Sélecteur</a:t>
            </a:r>
          </a:p>
          <a:p>
            <a:pPr algn="ctr"/>
            <a:r>
              <a:rPr lang="fr-FR" sz="800" dirty="0"/>
              <a:t>Epaisseur</a:t>
            </a:r>
          </a:p>
          <a:p>
            <a:pPr algn="ctr"/>
            <a:r>
              <a:rPr lang="fr-FR" sz="800" dirty="0"/>
              <a:t>16 options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1E261E-FF54-49CE-BCD7-494DA286D69B}"/>
              </a:ext>
            </a:extLst>
          </p:cNvPr>
          <p:cNvSpPr/>
          <p:nvPr/>
        </p:nvSpPr>
        <p:spPr>
          <a:xfrm>
            <a:off x="4877481" y="5246181"/>
            <a:ext cx="529802" cy="148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Droite</a:t>
            </a:r>
          </a:p>
        </p:txBody>
      </p:sp>
      <p:sp>
        <p:nvSpPr>
          <p:cNvPr id="84" name="Trapèze 83">
            <a:extLst>
              <a:ext uri="{FF2B5EF4-FFF2-40B4-BE49-F238E27FC236}">
                <a16:creationId xmlns:a16="http://schemas.microsoft.com/office/drawing/2014/main" id="{959057FD-11E2-4998-8F9F-81A69AD5F7DD}"/>
              </a:ext>
            </a:extLst>
          </p:cNvPr>
          <p:cNvSpPr/>
          <p:nvPr/>
        </p:nvSpPr>
        <p:spPr>
          <a:xfrm>
            <a:off x="4889785" y="5757464"/>
            <a:ext cx="522934" cy="159338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solidFill>
                  <a:schemeClr val="tx1"/>
                </a:solidFill>
              </a:rPr>
              <a:t>Delta</a:t>
            </a:r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6EF33902-C955-4C10-9DA3-04B17DC690A9}"/>
              </a:ext>
            </a:extLst>
          </p:cNvPr>
          <p:cNvSpPr/>
          <p:nvPr/>
        </p:nvSpPr>
        <p:spPr>
          <a:xfrm rot="10800000">
            <a:off x="7653861" y="5018425"/>
            <a:ext cx="418047" cy="34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44920512-EBE6-4482-A046-BD9140654CF7}"/>
              </a:ext>
            </a:extLst>
          </p:cNvPr>
          <p:cNvSpPr txBox="1"/>
          <p:nvPr/>
        </p:nvSpPr>
        <p:spPr>
          <a:xfrm>
            <a:off x="901804" y="3560542"/>
            <a:ext cx="276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Résumé de votre recherche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410594D8-2BE2-4B57-8C78-65CAC55E3123}"/>
              </a:ext>
            </a:extLst>
          </p:cNvPr>
          <p:cNvSpPr txBox="1"/>
          <p:nvPr/>
        </p:nvSpPr>
        <p:spPr>
          <a:xfrm>
            <a:off x="748230" y="4465225"/>
            <a:ext cx="1548822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Votre machine</a:t>
            </a:r>
          </a:p>
          <a:p>
            <a:r>
              <a:rPr lang="fr-FR" sz="1100" b="1" dirty="0"/>
              <a:t>Votre métier</a:t>
            </a:r>
          </a:p>
          <a:p>
            <a:r>
              <a:rPr lang="fr-FR" sz="1100" b="1" dirty="0"/>
              <a:t>Tonnage Machine</a:t>
            </a:r>
          </a:p>
          <a:p>
            <a:r>
              <a:rPr lang="fr-FR" sz="1100" b="1" dirty="0"/>
              <a:t>Conditions d’utilisation</a:t>
            </a:r>
          </a:p>
          <a:p>
            <a:r>
              <a:rPr lang="fr-FR" sz="1100" b="1" dirty="0"/>
              <a:t>Forme de lame</a:t>
            </a:r>
          </a:p>
          <a:p>
            <a:r>
              <a:rPr lang="fr-FR" sz="1100" b="1" dirty="0"/>
              <a:t>Epaisseur de lame</a:t>
            </a:r>
          </a:p>
          <a:p>
            <a:r>
              <a:rPr lang="fr-FR" sz="1100" b="1" dirty="0"/>
              <a:t>Largeur Godet</a:t>
            </a:r>
            <a:endParaRPr lang="fr-FR" sz="1100" dirty="0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E2F7EECB-8042-48D6-A08A-35B0804B524D}"/>
              </a:ext>
            </a:extLst>
          </p:cNvPr>
          <p:cNvSpPr txBox="1"/>
          <p:nvPr/>
        </p:nvSpPr>
        <p:spPr>
          <a:xfrm>
            <a:off x="754001" y="3809185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Votre Société</a:t>
            </a:r>
            <a:endParaRPr lang="fr-FR" sz="1100" dirty="0"/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B3188113-6A37-46EC-BE05-902DE9FDA672}"/>
              </a:ext>
            </a:extLst>
          </p:cNvPr>
          <p:cNvSpPr txBox="1"/>
          <p:nvPr/>
        </p:nvSpPr>
        <p:spPr>
          <a:xfrm>
            <a:off x="2378940" y="381463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Votre nom</a:t>
            </a:r>
            <a:endParaRPr lang="fr-FR" sz="1100" dirty="0"/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FEF6FA14-B324-42E0-AC4D-B06F49FAEEE3}"/>
              </a:ext>
            </a:extLst>
          </p:cNvPr>
          <p:cNvSpPr/>
          <p:nvPr/>
        </p:nvSpPr>
        <p:spPr>
          <a:xfrm>
            <a:off x="839431" y="4062406"/>
            <a:ext cx="1276623" cy="107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1CEE963D-777F-421E-948C-6805DE0CA068}"/>
              </a:ext>
            </a:extLst>
          </p:cNvPr>
          <p:cNvSpPr/>
          <p:nvPr/>
        </p:nvSpPr>
        <p:spPr>
          <a:xfrm>
            <a:off x="2458201" y="4055749"/>
            <a:ext cx="1276623" cy="107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B731DD5B-1C81-4F93-8048-EC420BA7295A}"/>
              </a:ext>
            </a:extLst>
          </p:cNvPr>
          <p:cNvSpPr txBox="1"/>
          <p:nvPr/>
        </p:nvSpPr>
        <p:spPr>
          <a:xfrm>
            <a:off x="2378940" y="4142850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/>
              <a:t>Votre mail</a:t>
            </a:r>
            <a:endParaRPr lang="fr-FR" sz="1100" dirty="0"/>
          </a:p>
        </p:txBody>
      </p:sp>
      <p:sp>
        <p:nvSpPr>
          <p:cNvPr id="98" name="Rectangle : coins arrondis 97">
            <a:extLst>
              <a:ext uri="{FF2B5EF4-FFF2-40B4-BE49-F238E27FC236}">
                <a16:creationId xmlns:a16="http://schemas.microsoft.com/office/drawing/2014/main" id="{FA39D23B-4756-402B-BBAA-3DDE328BF9C1}"/>
              </a:ext>
            </a:extLst>
          </p:cNvPr>
          <p:cNvSpPr/>
          <p:nvPr/>
        </p:nvSpPr>
        <p:spPr>
          <a:xfrm>
            <a:off x="2458201" y="4401533"/>
            <a:ext cx="1276623" cy="107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9BB2E9A5-1FFE-4E66-A057-524771110A6F}"/>
              </a:ext>
            </a:extLst>
          </p:cNvPr>
          <p:cNvSpPr/>
          <p:nvPr/>
        </p:nvSpPr>
        <p:spPr>
          <a:xfrm>
            <a:off x="2449317" y="4583442"/>
            <a:ext cx="738231" cy="9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5455ED48-2176-4442-A1BC-2697E1B72351}"/>
              </a:ext>
            </a:extLst>
          </p:cNvPr>
          <p:cNvSpPr/>
          <p:nvPr/>
        </p:nvSpPr>
        <p:spPr>
          <a:xfrm>
            <a:off x="2452831" y="4742080"/>
            <a:ext cx="738231" cy="9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 : coins arrondis 100">
            <a:extLst>
              <a:ext uri="{FF2B5EF4-FFF2-40B4-BE49-F238E27FC236}">
                <a16:creationId xmlns:a16="http://schemas.microsoft.com/office/drawing/2014/main" id="{B3741AD2-694C-4DE9-8763-E2749F8AEAAF}"/>
              </a:ext>
            </a:extLst>
          </p:cNvPr>
          <p:cNvSpPr/>
          <p:nvPr/>
        </p:nvSpPr>
        <p:spPr>
          <a:xfrm>
            <a:off x="2447005" y="4906491"/>
            <a:ext cx="738231" cy="9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278EAAAE-6FBA-4873-A192-55DB8B7793BF}"/>
              </a:ext>
            </a:extLst>
          </p:cNvPr>
          <p:cNvSpPr/>
          <p:nvPr/>
        </p:nvSpPr>
        <p:spPr>
          <a:xfrm>
            <a:off x="2452150" y="5068525"/>
            <a:ext cx="738231" cy="9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 : coins arrondis 102">
            <a:extLst>
              <a:ext uri="{FF2B5EF4-FFF2-40B4-BE49-F238E27FC236}">
                <a16:creationId xmlns:a16="http://schemas.microsoft.com/office/drawing/2014/main" id="{E903D3E2-708D-4478-8600-7AE334AD8250}"/>
              </a:ext>
            </a:extLst>
          </p:cNvPr>
          <p:cNvSpPr/>
          <p:nvPr/>
        </p:nvSpPr>
        <p:spPr>
          <a:xfrm>
            <a:off x="2446958" y="5385538"/>
            <a:ext cx="738231" cy="9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 : coins arrondis 103">
            <a:extLst>
              <a:ext uri="{FF2B5EF4-FFF2-40B4-BE49-F238E27FC236}">
                <a16:creationId xmlns:a16="http://schemas.microsoft.com/office/drawing/2014/main" id="{BD38648C-34F0-429B-8EEA-2F657FEEE70C}"/>
              </a:ext>
            </a:extLst>
          </p:cNvPr>
          <p:cNvSpPr/>
          <p:nvPr/>
        </p:nvSpPr>
        <p:spPr>
          <a:xfrm>
            <a:off x="1132512" y="5723188"/>
            <a:ext cx="913388" cy="26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Valider et Obtenir ma préconisation par mail</a:t>
            </a:r>
          </a:p>
        </p:txBody>
      </p:sp>
      <p:sp>
        <p:nvSpPr>
          <p:cNvPr id="106" name="Rectangle : coins arrondis 105">
            <a:extLst>
              <a:ext uri="{FF2B5EF4-FFF2-40B4-BE49-F238E27FC236}">
                <a16:creationId xmlns:a16="http://schemas.microsoft.com/office/drawing/2014/main" id="{8DF75830-9DAF-4F94-88F0-FD42785ACEB4}"/>
              </a:ext>
            </a:extLst>
          </p:cNvPr>
          <p:cNvSpPr/>
          <p:nvPr/>
        </p:nvSpPr>
        <p:spPr>
          <a:xfrm>
            <a:off x="2436053" y="5719547"/>
            <a:ext cx="1028432" cy="261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" dirty="0"/>
              <a:t>Un doute, demander une préconisation personnalisée</a:t>
            </a:r>
          </a:p>
        </p:txBody>
      </p:sp>
      <p:sp>
        <p:nvSpPr>
          <p:cNvPr id="114" name="Flèche : droite 113">
            <a:extLst>
              <a:ext uri="{FF2B5EF4-FFF2-40B4-BE49-F238E27FC236}">
                <a16:creationId xmlns:a16="http://schemas.microsoft.com/office/drawing/2014/main" id="{0399D224-B42F-43A3-A538-614AA2D16F4A}"/>
              </a:ext>
            </a:extLst>
          </p:cNvPr>
          <p:cNvSpPr/>
          <p:nvPr/>
        </p:nvSpPr>
        <p:spPr>
          <a:xfrm rot="10800000">
            <a:off x="4154259" y="5018426"/>
            <a:ext cx="418047" cy="343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D679C6E2-AB95-4743-8078-87EECA15C5E9}"/>
              </a:ext>
            </a:extLst>
          </p:cNvPr>
          <p:cNvSpPr txBox="1"/>
          <p:nvPr/>
        </p:nvSpPr>
        <p:spPr>
          <a:xfrm>
            <a:off x="225348" y="336184"/>
            <a:ext cx="7544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Prévoir l’établissement d’un rapport de lead journalier pour le </a:t>
            </a:r>
            <a:r>
              <a:rPr lang="fr-FR" dirty="0" err="1"/>
              <a:t>mid</a:t>
            </a:r>
            <a:r>
              <a:rPr lang="fr-FR" dirty="0"/>
              <a:t>-office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Prévoir un format </a:t>
            </a:r>
            <a:r>
              <a:rPr lang="fr-FR" dirty="0" err="1"/>
              <a:t>pdf</a:t>
            </a:r>
            <a:r>
              <a:rPr lang="fr-FR" dirty="0"/>
              <a:t> de rapport envoyé par mail au demandeur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Prévoir un système de suivi des offres (traçabilité)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82B64E4-4050-49AF-9091-DD931ABF41F7}"/>
              </a:ext>
            </a:extLst>
          </p:cNvPr>
          <p:cNvGrpSpPr/>
          <p:nvPr/>
        </p:nvGrpSpPr>
        <p:grpSpPr>
          <a:xfrm>
            <a:off x="302003" y="1409351"/>
            <a:ext cx="2927758" cy="1753299"/>
            <a:chOff x="796954" y="1409351"/>
            <a:chExt cx="2927758" cy="17532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902A7C-DF22-463B-B751-469342C34F13}"/>
                </a:ext>
              </a:extLst>
            </p:cNvPr>
            <p:cNvSpPr/>
            <p:nvPr/>
          </p:nvSpPr>
          <p:spPr>
            <a:xfrm>
              <a:off x="796954" y="1409351"/>
              <a:ext cx="2927758" cy="17532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DC7FBA3-8DDF-4791-9C60-68D96F8CE509}"/>
                </a:ext>
              </a:extLst>
            </p:cNvPr>
            <p:cNvSpPr txBox="1"/>
            <p:nvPr/>
          </p:nvSpPr>
          <p:spPr>
            <a:xfrm>
              <a:off x="931177" y="1455272"/>
              <a:ext cx="2600392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b="1" dirty="0"/>
                <a:t>Enregistrement &amp; conditions d’utilisation</a:t>
              </a:r>
            </a:p>
            <a:p>
              <a:r>
                <a:rPr lang="fr-FR" sz="1100" dirty="0" err="1"/>
                <a:t>Zrhgggog</a:t>
              </a:r>
              <a:r>
                <a:rPr lang="fr-FR" sz="1100" dirty="0"/>
                <a:t> j </a:t>
              </a:r>
              <a:r>
                <a:rPr lang="fr-FR" sz="1100" dirty="0" err="1"/>
                <a:t>gj</a:t>
              </a:r>
              <a:r>
                <a:rPr lang="fr-FR" sz="1100" dirty="0"/>
                <a:t> </a:t>
              </a:r>
              <a:r>
                <a:rPr lang="fr-FR" sz="1100" dirty="0" err="1"/>
                <a:t>fjgjgjg</a:t>
              </a:r>
              <a:r>
                <a:rPr lang="fr-FR" sz="1100" dirty="0"/>
                <a:t> </a:t>
              </a:r>
              <a:r>
                <a:rPr lang="fr-FR" sz="1100" dirty="0" err="1"/>
                <a:t>fjvfjmlg</a:t>
              </a:r>
              <a:r>
                <a:rPr lang="fr-FR" sz="1100" dirty="0"/>
                <a:t> </a:t>
              </a:r>
              <a:r>
                <a:rPr lang="fr-FR" sz="1100" dirty="0" err="1"/>
                <a:t>jjvkn</a:t>
              </a:r>
              <a:r>
                <a:rPr lang="fr-FR" sz="1100" dirty="0"/>
                <a:t> j</a:t>
              </a:r>
            </a:p>
            <a:p>
              <a:r>
                <a:rPr lang="fr-FR" sz="1100" dirty="0" err="1"/>
                <a:t>jfj</a:t>
              </a:r>
              <a:r>
                <a:rPr lang="fr-FR" sz="1100" dirty="0"/>
                <a:t> jj </a:t>
              </a:r>
              <a:r>
                <a:rPr lang="fr-FR" sz="1100" dirty="0" err="1"/>
                <a:t>jioiiv</a:t>
              </a:r>
              <a:r>
                <a:rPr lang="fr-FR" sz="1100" dirty="0"/>
                <a:t> </a:t>
              </a:r>
              <a:r>
                <a:rPr lang="fr-FR" sz="1100" dirty="0" err="1"/>
                <a:t>bdj</a:t>
              </a:r>
              <a:r>
                <a:rPr lang="fr-FR" sz="1100" dirty="0"/>
                <a:t> </a:t>
              </a:r>
              <a:r>
                <a:rPr lang="fr-FR" sz="1100" dirty="0" err="1"/>
                <a:t>eerur</a:t>
              </a:r>
              <a:r>
                <a:rPr lang="fr-FR" sz="1100" dirty="0"/>
                <a:t>  été </a:t>
              </a:r>
              <a:r>
                <a:rPr lang="fr-FR" sz="1100" dirty="0" err="1"/>
                <a:t>etej</a:t>
              </a:r>
              <a:r>
                <a:rPr lang="fr-FR" sz="1100" dirty="0"/>
                <a:t> 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F9678D4-F4B1-45A5-8119-909E2B678A6E}"/>
                </a:ext>
              </a:extLst>
            </p:cNvPr>
            <p:cNvSpPr/>
            <p:nvPr/>
          </p:nvSpPr>
          <p:spPr>
            <a:xfrm>
              <a:off x="1258349" y="2088859"/>
              <a:ext cx="2048050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99515C41-483B-4159-B2F9-9ECA43DB80ED}"/>
                </a:ext>
              </a:extLst>
            </p:cNvPr>
            <p:cNvSpPr/>
            <p:nvPr/>
          </p:nvSpPr>
          <p:spPr>
            <a:xfrm>
              <a:off x="1040720" y="2348512"/>
              <a:ext cx="1537946" cy="991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Société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4452867A-56E6-419C-AC28-169DE3734DBD}"/>
                </a:ext>
              </a:extLst>
            </p:cNvPr>
            <p:cNvSpPr/>
            <p:nvPr/>
          </p:nvSpPr>
          <p:spPr>
            <a:xfrm>
              <a:off x="1857435" y="2643099"/>
              <a:ext cx="738231" cy="1001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Nom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2F2B5DFB-7880-4FD6-B769-6EE0EB3BBF82}"/>
                </a:ext>
              </a:extLst>
            </p:cNvPr>
            <p:cNvSpPr/>
            <p:nvPr/>
          </p:nvSpPr>
          <p:spPr>
            <a:xfrm>
              <a:off x="2659983" y="2635037"/>
              <a:ext cx="857033" cy="89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Prénom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BFD79CAA-FBAF-42DE-ACDB-592F354FB0D3}"/>
                </a:ext>
              </a:extLst>
            </p:cNvPr>
            <p:cNvSpPr/>
            <p:nvPr/>
          </p:nvSpPr>
          <p:spPr>
            <a:xfrm>
              <a:off x="2670496" y="2340529"/>
              <a:ext cx="862406" cy="1069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Téléphone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85FCD057-0077-4539-A535-3A0A0A8390E4}"/>
                </a:ext>
              </a:extLst>
            </p:cNvPr>
            <p:cNvSpPr/>
            <p:nvPr/>
          </p:nvSpPr>
          <p:spPr>
            <a:xfrm>
              <a:off x="1255552" y="2084698"/>
              <a:ext cx="371911" cy="2014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00" b="1" dirty="0">
                  <a:solidFill>
                    <a:schemeClr val="tx1"/>
                  </a:solidFill>
                </a:rPr>
                <a:t>1/7</a:t>
              </a:r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73A4D25C-6EE6-4609-819E-CE2D7A38F9DB}"/>
                </a:ext>
              </a:extLst>
            </p:cNvPr>
            <p:cNvSpPr/>
            <p:nvPr/>
          </p:nvSpPr>
          <p:spPr>
            <a:xfrm>
              <a:off x="3174283" y="2873740"/>
              <a:ext cx="444616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00" dirty="0"/>
                <a:t>suivant</a:t>
              </a:r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B3EA2AB1-5CC4-4039-BA12-307094F2EC2A}"/>
                </a:ext>
              </a:extLst>
            </p:cNvPr>
            <p:cNvSpPr/>
            <p:nvPr/>
          </p:nvSpPr>
          <p:spPr>
            <a:xfrm>
              <a:off x="2670496" y="2484540"/>
              <a:ext cx="849055" cy="922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Email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1BAC098-CC1F-4EE2-A1C7-D5AD020EA193}"/>
                </a:ext>
              </a:extLst>
            </p:cNvPr>
            <p:cNvSpPr/>
            <p:nvPr/>
          </p:nvSpPr>
          <p:spPr>
            <a:xfrm>
              <a:off x="2112950" y="2846370"/>
              <a:ext cx="99307" cy="865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49A57BD-20A4-414D-BD5D-79AE309E7400}"/>
                </a:ext>
              </a:extLst>
            </p:cNvPr>
            <p:cNvSpPr txBox="1"/>
            <p:nvPr/>
          </p:nvSpPr>
          <p:spPr>
            <a:xfrm>
              <a:off x="2153451" y="2777436"/>
              <a:ext cx="109517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dirty="0"/>
                <a:t>Accepter d’être contacté</a:t>
              </a:r>
            </a:p>
          </p:txBody>
        </p:sp>
        <p:sp>
          <p:nvSpPr>
            <p:cNvPr id="107" name="Rectangle : coins arrondis 106">
              <a:extLst>
                <a:ext uri="{FF2B5EF4-FFF2-40B4-BE49-F238E27FC236}">
                  <a16:creationId xmlns:a16="http://schemas.microsoft.com/office/drawing/2014/main" id="{6FA6D0E5-D2B9-4F52-869C-8A2A32F20397}"/>
                </a:ext>
              </a:extLst>
            </p:cNvPr>
            <p:cNvSpPr/>
            <p:nvPr/>
          </p:nvSpPr>
          <p:spPr>
            <a:xfrm>
              <a:off x="1042777" y="2492230"/>
              <a:ext cx="738231" cy="922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C.P.</a:t>
              </a:r>
            </a:p>
          </p:txBody>
        </p:sp>
        <p:sp>
          <p:nvSpPr>
            <p:cNvPr id="108" name="Rectangle : coins arrondis 107">
              <a:extLst>
                <a:ext uri="{FF2B5EF4-FFF2-40B4-BE49-F238E27FC236}">
                  <a16:creationId xmlns:a16="http://schemas.microsoft.com/office/drawing/2014/main" id="{341BABC8-D38B-47A0-A5AB-16BBFF60CC73}"/>
                </a:ext>
              </a:extLst>
            </p:cNvPr>
            <p:cNvSpPr/>
            <p:nvPr/>
          </p:nvSpPr>
          <p:spPr>
            <a:xfrm>
              <a:off x="1857436" y="2491995"/>
              <a:ext cx="738231" cy="922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VILLE</a:t>
              </a:r>
            </a:p>
          </p:txBody>
        </p:sp>
        <p:sp>
          <p:nvSpPr>
            <p:cNvPr id="109" name="Rectangle : coins arrondis 108">
              <a:extLst>
                <a:ext uri="{FF2B5EF4-FFF2-40B4-BE49-F238E27FC236}">
                  <a16:creationId xmlns:a16="http://schemas.microsoft.com/office/drawing/2014/main" id="{EA2303E5-B444-478B-8AF5-D4FC4828F5A9}"/>
                </a:ext>
              </a:extLst>
            </p:cNvPr>
            <p:cNvSpPr/>
            <p:nvPr/>
          </p:nvSpPr>
          <p:spPr>
            <a:xfrm>
              <a:off x="1023458" y="2643756"/>
              <a:ext cx="758962" cy="10783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/>
                <a:t>Mr /Mme</a:t>
              </a:r>
            </a:p>
          </p:txBody>
        </p:sp>
        <p:sp>
          <p:nvSpPr>
            <p:cNvPr id="110" name="Rectangle : coins arrondis 109">
              <a:extLst>
                <a:ext uri="{FF2B5EF4-FFF2-40B4-BE49-F238E27FC236}">
                  <a16:creationId xmlns:a16="http://schemas.microsoft.com/office/drawing/2014/main" id="{637B3AE5-3A0E-40B3-A9ED-D0517AD2D980}"/>
                </a:ext>
              </a:extLst>
            </p:cNvPr>
            <p:cNvSpPr/>
            <p:nvPr/>
          </p:nvSpPr>
          <p:spPr>
            <a:xfrm>
              <a:off x="1019067" y="2828688"/>
              <a:ext cx="949463" cy="1161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200" dirty="0"/>
                <a:t>Distributeur</a:t>
              </a:r>
            </a:p>
          </p:txBody>
        </p:sp>
        <p:sp>
          <p:nvSpPr>
            <p:cNvPr id="111" name="Rectangle : coins arrondis 110">
              <a:extLst>
                <a:ext uri="{FF2B5EF4-FFF2-40B4-BE49-F238E27FC236}">
                  <a16:creationId xmlns:a16="http://schemas.microsoft.com/office/drawing/2014/main" id="{808D1CDC-34AD-4682-BF28-566261B1F764}"/>
                </a:ext>
              </a:extLst>
            </p:cNvPr>
            <p:cNvSpPr/>
            <p:nvPr/>
          </p:nvSpPr>
          <p:spPr>
            <a:xfrm>
              <a:off x="1010304" y="2987380"/>
              <a:ext cx="949462" cy="1051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200" dirty="0"/>
                <a:t>Utilisateur</a:t>
              </a:r>
            </a:p>
          </p:txBody>
        </p:sp>
        <p:sp>
          <p:nvSpPr>
            <p:cNvPr id="112" name="Rectangle : coins arrondis 111">
              <a:extLst>
                <a:ext uri="{FF2B5EF4-FFF2-40B4-BE49-F238E27FC236}">
                  <a16:creationId xmlns:a16="http://schemas.microsoft.com/office/drawing/2014/main" id="{DF79F5A5-F1D0-479B-BA73-CC8151AD3782}"/>
                </a:ext>
              </a:extLst>
            </p:cNvPr>
            <p:cNvSpPr/>
            <p:nvPr/>
          </p:nvSpPr>
          <p:spPr>
            <a:xfrm>
              <a:off x="1857435" y="2828688"/>
              <a:ext cx="105858" cy="1274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Rectangle : coins arrondis 112">
              <a:extLst>
                <a:ext uri="{FF2B5EF4-FFF2-40B4-BE49-F238E27FC236}">
                  <a16:creationId xmlns:a16="http://schemas.microsoft.com/office/drawing/2014/main" id="{FADD1FF8-CACD-410F-8550-D3A0664FA268}"/>
                </a:ext>
              </a:extLst>
            </p:cNvPr>
            <p:cNvSpPr/>
            <p:nvPr/>
          </p:nvSpPr>
          <p:spPr>
            <a:xfrm>
              <a:off x="1866491" y="2981088"/>
              <a:ext cx="105858" cy="1274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ZoneTexte 125">
              <a:extLst>
                <a:ext uri="{FF2B5EF4-FFF2-40B4-BE49-F238E27FC236}">
                  <a16:creationId xmlns:a16="http://schemas.microsoft.com/office/drawing/2014/main" id="{93AA73A3-F524-4BE6-9472-B73D359E35F1}"/>
                </a:ext>
              </a:extLst>
            </p:cNvPr>
            <p:cNvSpPr txBox="1"/>
            <p:nvPr/>
          </p:nvSpPr>
          <p:spPr>
            <a:xfrm>
              <a:off x="2153451" y="2929071"/>
              <a:ext cx="1011815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700" dirty="0"/>
                <a:t>Newsletter &amp; actualité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0A6E5B8-C49B-4063-B15A-0B723E06A0D9}"/>
                </a:ext>
              </a:extLst>
            </p:cNvPr>
            <p:cNvSpPr/>
            <p:nvPr/>
          </p:nvSpPr>
          <p:spPr>
            <a:xfrm>
              <a:off x="2112950" y="2998005"/>
              <a:ext cx="99307" cy="865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782D37B-20FC-4955-BF83-0002B207BA1C}"/>
              </a:ext>
            </a:extLst>
          </p:cNvPr>
          <p:cNvSpPr txBox="1"/>
          <p:nvPr/>
        </p:nvSpPr>
        <p:spPr>
          <a:xfrm>
            <a:off x="4523847" y="3459372"/>
            <a:ext cx="2132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Attention: ce choix conduit</a:t>
            </a:r>
          </a:p>
          <a:p>
            <a:r>
              <a:rPr lang="fr-FR" sz="1200" dirty="0"/>
              <a:t>À un formulaire de demande</a:t>
            </a:r>
          </a:p>
          <a:p>
            <a:r>
              <a:rPr lang="fr-FR" sz="1200" dirty="0"/>
              <a:t>de préconisation personnalisée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1D1B8114-CB79-46B1-951A-7217E6BD7CCB}"/>
              </a:ext>
            </a:extLst>
          </p:cNvPr>
          <p:cNvGrpSpPr/>
          <p:nvPr/>
        </p:nvGrpSpPr>
        <p:grpSpPr>
          <a:xfrm>
            <a:off x="3598878" y="1413544"/>
            <a:ext cx="2927758" cy="1753299"/>
            <a:chOff x="4597169" y="1413544"/>
            <a:chExt cx="2927758" cy="17532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B8BB33-76B7-4B55-ADAF-7BE0E17BAFF2}"/>
                </a:ext>
              </a:extLst>
            </p:cNvPr>
            <p:cNvSpPr/>
            <p:nvPr/>
          </p:nvSpPr>
          <p:spPr>
            <a:xfrm>
              <a:off x="4597169" y="1413544"/>
              <a:ext cx="2927758" cy="17532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1A626C0-64B5-4B19-88C0-A88E5F12D74F}"/>
                </a:ext>
              </a:extLst>
            </p:cNvPr>
            <p:cNvSpPr txBox="1"/>
            <p:nvPr/>
          </p:nvSpPr>
          <p:spPr>
            <a:xfrm>
              <a:off x="4926763" y="2010806"/>
              <a:ext cx="22685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b="1" dirty="0"/>
                <a:t>Sélectionner votre type de machine</a:t>
              </a:r>
              <a:endParaRPr lang="fr-FR" sz="1100" dirty="0"/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A7C95A32-C602-4AF4-BFE8-DC85B7EC4735}"/>
                </a:ext>
              </a:extLst>
            </p:cNvPr>
            <p:cNvSpPr/>
            <p:nvPr/>
          </p:nvSpPr>
          <p:spPr>
            <a:xfrm>
              <a:off x="5009626" y="1763087"/>
              <a:ext cx="2048050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93B79780-1839-4E26-BA76-9C612D5628C7}"/>
                </a:ext>
              </a:extLst>
            </p:cNvPr>
            <p:cNvSpPr/>
            <p:nvPr/>
          </p:nvSpPr>
          <p:spPr>
            <a:xfrm>
              <a:off x="5367556" y="1758926"/>
              <a:ext cx="371911" cy="2014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00" b="1" dirty="0">
                  <a:solidFill>
                    <a:schemeClr val="tx1"/>
                  </a:solidFill>
                </a:rPr>
                <a:t>2/7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715BEED-8063-4689-95E8-F09C1E294B13}"/>
                </a:ext>
              </a:extLst>
            </p:cNvPr>
            <p:cNvSpPr txBox="1"/>
            <p:nvPr/>
          </p:nvSpPr>
          <p:spPr>
            <a:xfrm>
              <a:off x="5739467" y="2653301"/>
              <a:ext cx="7665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b="1" dirty="0"/>
                <a:t>Chargeuse</a:t>
              </a:r>
            </a:p>
          </p:txBody>
        </p:sp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3CFD3E4-626F-4CF9-8FA5-2D797131E440}"/>
                </a:ext>
              </a:extLst>
            </p:cNvPr>
            <p:cNvSpPr/>
            <p:nvPr/>
          </p:nvSpPr>
          <p:spPr>
            <a:xfrm>
              <a:off x="5843800" y="2873740"/>
              <a:ext cx="444616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00" dirty="0"/>
                <a:t>suivant</a:t>
              </a:r>
            </a:p>
          </p:txBody>
        </p:sp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46C26ADB-4330-4F5D-8C51-6707FE8B5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7092" y="2297515"/>
              <a:ext cx="637901" cy="449992"/>
            </a:xfrm>
            <a:prstGeom prst="rect">
              <a:avLst/>
            </a:prstGeom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8C09E684-AF17-4F6C-A827-8E6B5F7B5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9700" y="2312113"/>
              <a:ext cx="699580" cy="413556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386D4959-F9EF-47B6-8185-B25AD926A767}"/>
                </a:ext>
              </a:extLst>
            </p:cNvPr>
            <p:cNvSpPr txBox="1"/>
            <p:nvPr/>
          </p:nvSpPr>
          <p:spPr>
            <a:xfrm>
              <a:off x="4944225" y="2645648"/>
              <a:ext cx="7665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b="1" dirty="0"/>
                <a:t>Pelleteuse</a:t>
              </a:r>
            </a:p>
          </p:txBody>
        </p: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51C02CB8-8739-424A-8861-35C8D1F4A663}"/>
                </a:ext>
              </a:extLst>
            </p:cNvPr>
            <p:cNvSpPr txBox="1"/>
            <p:nvPr/>
          </p:nvSpPr>
          <p:spPr>
            <a:xfrm>
              <a:off x="6556211" y="2655023"/>
              <a:ext cx="7970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b="1" dirty="0"/>
                <a:t>Pelle Butte</a:t>
              </a: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ABF61718-66E9-4872-8C28-B71B8DF3E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2162" y="2331730"/>
              <a:ext cx="686835" cy="405183"/>
            </a:xfrm>
            <a:prstGeom prst="rect">
              <a:avLst/>
            </a:prstGeom>
          </p:spPr>
        </p:pic>
      </p:grp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7AABE331-220D-4E74-B965-76284020E06D}"/>
              </a:ext>
            </a:extLst>
          </p:cNvPr>
          <p:cNvSpPr/>
          <p:nvPr/>
        </p:nvSpPr>
        <p:spPr>
          <a:xfrm>
            <a:off x="6006459" y="2949099"/>
            <a:ext cx="188262" cy="491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1207EB5D-4FE6-4483-A795-8453BC5AF15E}"/>
              </a:ext>
            </a:extLst>
          </p:cNvPr>
          <p:cNvGrpSpPr/>
          <p:nvPr/>
        </p:nvGrpSpPr>
        <p:grpSpPr>
          <a:xfrm>
            <a:off x="6910199" y="1434066"/>
            <a:ext cx="2927758" cy="1753299"/>
            <a:chOff x="4597169" y="1413544"/>
            <a:chExt cx="2927758" cy="175329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CBD05A0-07A4-4FDC-922E-CDED5C8D9938}"/>
                </a:ext>
              </a:extLst>
            </p:cNvPr>
            <p:cNvSpPr/>
            <p:nvPr/>
          </p:nvSpPr>
          <p:spPr>
            <a:xfrm>
              <a:off x="4597169" y="1413544"/>
              <a:ext cx="2927758" cy="17532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C69B49A6-A863-4767-9797-33D14DE82B28}"/>
                </a:ext>
              </a:extLst>
            </p:cNvPr>
            <p:cNvSpPr txBox="1"/>
            <p:nvPr/>
          </p:nvSpPr>
          <p:spPr>
            <a:xfrm>
              <a:off x="5195829" y="2019376"/>
              <a:ext cx="16866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b="1" dirty="0"/>
                <a:t>Sélectionner votre métier</a:t>
              </a:r>
              <a:endParaRPr lang="fr-FR" sz="1100" dirty="0"/>
            </a:p>
          </p:txBody>
        </p:sp>
        <p:sp>
          <p:nvSpPr>
            <p:cNvPr id="120" name="Rectangle : coins arrondis 119">
              <a:extLst>
                <a:ext uri="{FF2B5EF4-FFF2-40B4-BE49-F238E27FC236}">
                  <a16:creationId xmlns:a16="http://schemas.microsoft.com/office/drawing/2014/main" id="{9B87A704-67D3-4771-ABC6-13335C793E41}"/>
                </a:ext>
              </a:extLst>
            </p:cNvPr>
            <p:cNvSpPr/>
            <p:nvPr/>
          </p:nvSpPr>
          <p:spPr>
            <a:xfrm>
              <a:off x="5009626" y="1763087"/>
              <a:ext cx="2048050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Rectangle : coins arrondis 120">
              <a:extLst>
                <a:ext uri="{FF2B5EF4-FFF2-40B4-BE49-F238E27FC236}">
                  <a16:creationId xmlns:a16="http://schemas.microsoft.com/office/drawing/2014/main" id="{C566288E-41BB-43B2-9555-84BF8096D59F}"/>
                </a:ext>
              </a:extLst>
            </p:cNvPr>
            <p:cNvSpPr/>
            <p:nvPr/>
          </p:nvSpPr>
          <p:spPr>
            <a:xfrm>
              <a:off x="5367556" y="1758926"/>
              <a:ext cx="371911" cy="2014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00" b="1" dirty="0">
                  <a:solidFill>
                    <a:schemeClr val="tx1"/>
                  </a:solidFill>
                </a:rPr>
                <a:t>3/7</a:t>
              </a:r>
            </a:p>
          </p:txBody>
        </p:sp>
        <p:sp>
          <p:nvSpPr>
            <p:cNvPr id="123" name="Rectangle : coins arrondis 122">
              <a:extLst>
                <a:ext uri="{FF2B5EF4-FFF2-40B4-BE49-F238E27FC236}">
                  <a16:creationId xmlns:a16="http://schemas.microsoft.com/office/drawing/2014/main" id="{833035E6-59B4-4F42-B76B-5BC8D0F445C6}"/>
                </a:ext>
              </a:extLst>
            </p:cNvPr>
            <p:cNvSpPr/>
            <p:nvPr/>
          </p:nvSpPr>
          <p:spPr>
            <a:xfrm>
              <a:off x="5843800" y="2873740"/>
              <a:ext cx="444616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600" dirty="0"/>
                <a:t>suivant</a:t>
              </a:r>
            </a:p>
          </p:txBody>
        </p:sp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52E81EE9-528B-4A92-9E35-7A986F9F7FFA}"/>
                </a:ext>
              </a:extLst>
            </p:cNvPr>
            <p:cNvSpPr txBox="1"/>
            <p:nvPr/>
          </p:nvSpPr>
          <p:spPr>
            <a:xfrm>
              <a:off x="5167927" y="2653375"/>
              <a:ext cx="108395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b="1" dirty="0"/>
                <a:t>Carrière/Mining</a:t>
              </a: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6A466B4F-B996-4A8E-B119-11B1ACD8FB7E}"/>
                </a:ext>
              </a:extLst>
            </p:cNvPr>
            <p:cNvSpPr txBox="1"/>
            <p:nvPr/>
          </p:nvSpPr>
          <p:spPr>
            <a:xfrm>
              <a:off x="6228061" y="2656550"/>
              <a:ext cx="9012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b="1" dirty="0"/>
                <a:t>Construction</a:t>
              </a:r>
            </a:p>
          </p:txBody>
        </p:sp>
      </p:grpSp>
      <p:pic>
        <p:nvPicPr>
          <p:cNvPr id="1026" name="Picture 2" descr="Concept De Chantier De Construction Avec Pelle De Camion Et Illustration  D&amp;#39;équipement Matériel | Vecteur Premium">
            <a:extLst>
              <a:ext uri="{FF2B5EF4-FFF2-40B4-BE49-F238E27FC236}">
                <a16:creationId xmlns:a16="http://schemas.microsoft.com/office/drawing/2014/main" id="{60522B67-0CD9-4FBC-A5DC-A58D1AF71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523" y="2281239"/>
            <a:ext cx="555922" cy="4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t Of Two Horizontal Mining Banners With Extractive Equipment And  Machinery On Surface Of Opencast Mine Vector Illustration Royalty Free  Cliparts, Vectors, And Stock Illustration. Image 79272768.">
            <a:extLst>
              <a:ext uri="{FF2B5EF4-FFF2-40B4-BE49-F238E27FC236}">
                <a16:creationId xmlns:a16="http://schemas.microsoft.com/office/drawing/2014/main" id="{13F0927E-ECD8-47A2-9104-84761ED9A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443" y="2281239"/>
            <a:ext cx="542971" cy="46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e 32">
            <a:extLst>
              <a:ext uri="{FF2B5EF4-FFF2-40B4-BE49-F238E27FC236}">
                <a16:creationId xmlns:a16="http://schemas.microsoft.com/office/drawing/2014/main" id="{9D72499D-3BA4-4EC6-87FF-377A012A8249}"/>
              </a:ext>
            </a:extLst>
          </p:cNvPr>
          <p:cNvGrpSpPr/>
          <p:nvPr/>
        </p:nvGrpSpPr>
        <p:grpSpPr>
          <a:xfrm>
            <a:off x="9421098" y="444448"/>
            <a:ext cx="2459026" cy="1597232"/>
            <a:chOff x="8200238" y="304801"/>
            <a:chExt cx="2927758" cy="175329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B157A7-8B9B-49C1-A283-BA2BEA7F998A}"/>
                </a:ext>
              </a:extLst>
            </p:cNvPr>
            <p:cNvSpPr/>
            <p:nvPr/>
          </p:nvSpPr>
          <p:spPr>
            <a:xfrm>
              <a:off x="8200238" y="304801"/>
              <a:ext cx="2927758" cy="17532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 dirty="0"/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AB78A974-806B-41BD-8C32-FE7582597320}"/>
                </a:ext>
              </a:extLst>
            </p:cNvPr>
            <p:cNvSpPr/>
            <p:nvPr/>
          </p:nvSpPr>
          <p:spPr>
            <a:xfrm>
              <a:off x="8660235" y="619386"/>
              <a:ext cx="2048050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125D120-3174-436A-864F-9A79CF0D681F}"/>
                </a:ext>
              </a:extLst>
            </p:cNvPr>
            <p:cNvSpPr/>
            <p:nvPr/>
          </p:nvSpPr>
          <p:spPr>
            <a:xfrm>
              <a:off x="9414842" y="616378"/>
              <a:ext cx="371911" cy="20140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" b="1" dirty="0">
                  <a:solidFill>
                    <a:schemeClr val="tx1"/>
                  </a:solidFill>
                </a:rPr>
                <a:t>4/7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902D9D0A-E858-41A4-A71E-EB7EFB568945}"/>
                </a:ext>
              </a:extLst>
            </p:cNvPr>
            <p:cNvSpPr txBox="1"/>
            <p:nvPr/>
          </p:nvSpPr>
          <p:spPr>
            <a:xfrm>
              <a:off x="10087764" y="329411"/>
              <a:ext cx="937486" cy="253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900" dirty="0"/>
                <a:t>Construction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45458025-3113-4069-AB2A-BE406BD1DAE5}"/>
                </a:ext>
              </a:extLst>
            </p:cNvPr>
            <p:cNvSpPr txBox="1"/>
            <p:nvPr/>
          </p:nvSpPr>
          <p:spPr>
            <a:xfrm>
              <a:off x="8986688" y="839417"/>
              <a:ext cx="1349736" cy="270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Tonnage Machine</a:t>
              </a:r>
              <a:endParaRPr lang="fr-FR" sz="10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21E0FEC3-0B51-4907-8866-745234A20A45}"/>
                </a:ext>
              </a:extLst>
            </p:cNvPr>
            <p:cNvSpPr/>
            <p:nvPr/>
          </p:nvSpPr>
          <p:spPr>
            <a:xfrm>
              <a:off x="8680155" y="1106492"/>
              <a:ext cx="539607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0-5T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C025AC29-27E2-4B06-8AD8-3160A69460E1}"/>
                </a:ext>
              </a:extLst>
            </p:cNvPr>
            <p:cNvSpPr/>
            <p:nvPr/>
          </p:nvSpPr>
          <p:spPr>
            <a:xfrm>
              <a:off x="9409759" y="1116851"/>
              <a:ext cx="539607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5-10T</a:t>
              </a:r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08B754E3-AB24-4153-8C15-896E8179180B}"/>
                </a:ext>
              </a:extLst>
            </p:cNvPr>
            <p:cNvSpPr/>
            <p:nvPr/>
          </p:nvSpPr>
          <p:spPr>
            <a:xfrm>
              <a:off x="10164507" y="1115791"/>
              <a:ext cx="539845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10-13T</a:t>
              </a:r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8EE294D-0F43-45BE-B557-C76C29BB7D63}"/>
                </a:ext>
              </a:extLst>
            </p:cNvPr>
            <p:cNvSpPr/>
            <p:nvPr/>
          </p:nvSpPr>
          <p:spPr>
            <a:xfrm>
              <a:off x="8675285" y="1446975"/>
              <a:ext cx="539608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13-18T</a:t>
              </a: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22384C4E-2FE5-41BB-8D90-2970ED28C741}"/>
                </a:ext>
              </a:extLst>
            </p:cNvPr>
            <p:cNvSpPr/>
            <p:nvPr/>
          </p:nvSpPr>
          <p:spPr>
            <a:xfrm>
              <a:off x="9401369" y="1446975"/>
              <a:ext cx="539607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18-25T</a:t>
              </a:r>
            </a:p>
          </p:txBody>
        </p:sp>
        <p:sp>
          <p:nvSpPr>
            <p:cNvPr id="46" name="Rectangle : coins arrondis 45">
              <a:extLst>
                <a:ext uri="{FF2B5EF4-FFF2-40B4-BE49-F238E27FC236}">
                  <a16:creationId xmlns:a16="http://schemas.microsoft.com/office/drawing/2014/main" id="{9893A725-8221-491D-B3FE-C93855785D6A}"/>
                </a:ext>
              </a:extLst>
            </p:cNvPr>
            <p:cNvSpPr/>
            <p:nvPr/>
          </p:nvSpPr>
          <p:spPr>
            <a:xfrm>
              <a:off x="10164508" y="1436627"/>
              <a:ext cx="539844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25-35T</a:t>
              </a:r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67E0587F-234A-4C10-9C9A-BDECD10B8447}"/>
                </a:ext>
              </a:extLst>
            </p:cNvPr>
            <p:cNvSpPr/>
            <p:nvPr/>
          </p:nvSpPr>
          <p:spPr>
            <a:xfrm>
              <a:off x="9496360" y="1742118"/>
              <a:ext cx="444616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" dirty="0"/>
                <a:t>suivant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F98B5477-861B-48FC-A732-217595117FFF}"/>
              </a:ext>
            </a:extLst>
          </p:cNvPr>
          <p:cNvGrpSpPr/>
          <p:nvPr/>
        </p:nvGrpSpPr>
        <p:grpSpPr>
          <a:xfrm>
            <a:off x="9437530" y="2312916"/>
            <a:ext cx="2483205" cy="1575877"/>
            <a:chOff x="8200238" y="2346821"/>
            <a:chExt cx="2927758" cy="17532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C9EDBA-F978-496B-86FF-A455E10E14FE}"/>
                </a:ext>
              </a:extLst>
            </p:cNvPr>
            <p:cNvSpPr/>
            <p:nvPr/>
          </p:nvSpPr>
          <p:spPr>
            <a:xfrm>
              <a:off x="8200238" y="2346821"/>
              <a:ext cx="2927758" cy="17532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D83E947-5A8F-498F-9827-274543053268}"/>
                </a:ext>
              </a:extLst>
            </p:cNvPr>
            <p:cNvSpPr/>
            <p:nvPr/>
          </p:nvSpPr>
          <p:spPr>
            <a:xfrm>
              <a:off x="8660235" y="2658306"/>
              <a:ext cx="2048050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00"/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CC05319-1179-41FC-9516-D2BC53568483}"/>
                </a:ext>
              </a:extLst>
            </p:cNvPr>
            <p:cNvSpPr/>
            <p:nvPr/>
          </p:nvSpPr>
          <p:spPr>
            <a:xfrm>
              <a:off x="9401369" y="2653685"/>
              <a:ext cx="371911" cy="20140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" b="1" dirty="0">
                  <a:solidFill>
                    <a:schemeClr val="tx1"/>
                  </a:solidFill>
                </a:rPr>
                <a:t>4/7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353274A3-2092-45C0-9F65-418283B59127}"/>
                </a:ext>
              </a:extLst>
            </p:cNvPr>
            <p:cNvSpPr txBox="1"/>
            <p:nvPr/>
          </p:nvSpPr>
          <p:spPr>
            <a:xfrm>
              <a:off x="10392297" y="2363842"/>
              <a:ext cx="607062" cy="256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900" dirty="0"/>
                <a:t>Mining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09CFAAFB-E81E-4344-84FD-208E96E8D4C8}"/>
                </a:ext>
              </a:extLst>
            </p:cNvPr>
            <p:cNvSpPr txBox="1"/>
            <p:nvPr/>
          </p:nvSpPr>
          <p:spPr>
            <a:xfrm>
              <a:off x="8986688" y="2862044"/>
              <a:ext cx="1336593" cy="273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/>
                <a:t>Tonnage Machine</a:t>
              </a:r>
              <a:endParaRPr lang="fr-FR" sz="1000" dirty="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5553E4EA-B512-4DFD-AEA8-5A35A5F17C8F}"/>
                </a:ext>
              </a:extLst>
            </p:cNvPr>
            <p:cNvSpPr/>
            <p:nvPr/>
          </p:nvSpPr>
          <p:spPr>
            <a:xfrm>
              <a:off x="8521403" y="3121899"/>
              <a:ext cx="698359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30-39T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0284CF01-E8B9-43B5-8270-30E3806EFDEF}"/>
                </a:ext>
              </a:extLst>
            </p:cNvPr>
            <p:cNvSpPr/>
            <p:nvPr/>
          </p:nvSpPr>
          <p:spPr>
            <a:xfrm>
              <a:off x="9356520" y="3132258"/>
              <a:ext cx="693490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40-49T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ED4A9CFC-3C5E-42D9-8081-B2AC9A88B053}"/>
                </a:ext>
              </a:extLst>
            </p:cNvPr>
            <p:cNvSpPr/>
            <p:nvPr/>
          </p:nvSpPr>
          <p:spPr>
            <a:xfrm>
              <a:off x="10164507" y="3131198"/>
              <a:ext cx="693488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50-85T</a:t>
              </a:r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6B1AAAFF-EF58-49C3-9C01-8C9EBFA3204D}"/>
                </a:ext>
              </a:extLst>
            </p:cNvPr>
            <p:cNvSpPr/>
            <p:nvPr/>
          </p:nvSpPr>
          <p:spPr>
            <a:xfrm>
              <a:off x="8521403" y="3445604"/>
              <a:ext cx="693490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85-150T</a:t>
              </a:r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F987BA4E-EE12-4293-8CB5-E31A5F2D3000}"/>
                </a:ext>
              </a:extLst>
            </p:cNvPr>
            <p:cNvSpPr/>
            <p:nvPr/>
          </p:nvSpPr>
          <p:spPr>
            <a:xfrm>
              <a:off x="9356521" y="3445604"/>
              <a:ext cx="693490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140-200T</a:t>
              </a:r>
            </a:p>
          </p:txBody>
        </p:sp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F38BD409-1D57-4784-895B-A7DFC43EF6A9}"/>
                </a:ext>
              </a:extLst>
            </p:cNvPr>
            <p:cNvSpPr/>
            <p:nvPr/>
          </p:nvSpPr>
          <p:spPr>
            <a:xfrm>
              <a:off x="10164507" y="3435256"/>
              <a:ext cx="693489" cy="2516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700" dirty="0"/>
                <a:t>200-350T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AE8B898A-AA85-45A8-9BAD-7335A99630A7}"/>
                </a:ext>
              </a:extLst>
            </p:cNvPr>
            <p:cNvSpPr/>
            <p:nvPr/>
          </p:nvSpPr>
          <p:spPr>
            <a:xfrm>
              <a:off x="9504750" y="3761884"/>
              <a:ext cx="444616" cy="1929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" dirty="0"/>
                <a:t>suivant</a:t>
              </a:r>
            </a:p>
          </p:txBody>
        </p:sp>
      </p:grp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CF1370CB-CA7B-4EC3-95EE-953F9F4511AE}"/>
              </a:ext>
            </a:extLst>
          </p:cNvPr>
          <p:cNvSpPr/>
          <p:nvPr/>
        </p:nvSpPr>
        <p:spPr>
          <a:xfrm>
            <a:off x="2452150" y="5237556"/>
            <a:ext cx="738231" cy="9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 : coins arrondis 132">
            <a:extLst>
              <a:ext uri="{FF2B5EF4-FFF2-40B4-BE49-F238E27FC236}">
                <a16:creationId xmlns:a16="http://schemas.microsoft.com/office/drawing/2014/main" id="{F0196E0D-B99C-4FF9-88B5-1145AED15952}"/>
              </a:ext>
            </a:extLst>
          </p:cNvPr>
          <p:cNvSpPr/>
          <p:nvPr/>
        </p:nvSpPr>
        <p:spPr>
          <a:xfrm>
            <a:off x="5597919" y="5108783"/>
            <a:ext cx="1091922" cy="45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Largeur intérieure Godet (mm): ______</a:t>
            </a:r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7299FB8B-65E3-40F7-87CA-F136017EBE8C}"/>
              </a:ext>
            </a:extLst>
          </p:cNvPr>
          <p:cNvSpPr/>
          <p:nvPr/>
        </p:nvSpPr>
        <p:spPr>
          <a:xfrm>
            <a:off x="2463736" y="5553340"/>
            <a:ext cx="738231" cy="92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67DAB3BB-8260-41A1-88E0-881C5F1EB1E1}"/>
              </a:ext>
            </a:extLst>
          </p:cNvPr>
          <p:cNvSpPr txBox="1"/>
          <p:nvPr/>
        </p:nvSpPr>
        <p:spPr>
          <a:xfrm>
            <a:off x="3156201" y="5461216"/>
            <a:ext cx="409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mm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0A60064F-48CC-4700-A078-24E194640EA9}"/>
              </a:ext>
            </a:extLst>
          </p:cNvPr>
          <p:cNvSpPr txBox="1"/>
          <p:nvPr/>
        </p:nvSpPr>
        <p:spPr>
          <a:xfrm>
            <a:off x="3149690" y="5278416"/>
            <a:ext cx="409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/>
              <a:t>mm</a:t>
            </a:r>
          </a:p>
        </p:txBody>
      </p:sp>
    </p:spTree>
    <p:extLst>
      <p:ext uri="{BB962C8B-B14F-4D97-AF65-F5344CB8AC3E}">
        <p14:creationId xmlns:p14="http://schemas.microsoft.com/office/powerpoint/2010/main" val="365147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CF7B1-B5F4-4D83-824F-95FC4055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222512"/>
            <a:ext cx="10515600" cy="1325563"/>
          </a:xfrm>
        </p:spPr>
        <p:txBody>
          <a:bodyPr/>
          <a:lstStyle/>
          <a:p>
            <a:r>
              <a:rPr lang="fr-FR" dirty="0"/>
              <a:t>Type de rapport par mail sous </a:t>
            </a:r>
            <a:r>
              <a:rPr lang="fr-FR" dirty="0" err="1"/>
              <a:t>pdf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8C432BC-E8F0-4D42-AD3A-338ED956A628}"/>
              </a:ext>
            </a:extLst>
          </p:cNvPr>
          <p:cNvSpPr txBox="1"/>
          <p:nvPr/>
        </p:nvSpPr>
        <p:spPr>
          <a:xfrm>
            <a:off x="5444455" y="3338818"/>
            <a:ext cx="143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déterminer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D9D3C26-9ACB-40C4-A579-78C74067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116" y="1244783"/>
            <a:ext cx="8087246" cy="51056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E22C42-FFB9-4527-8A29-4533763B9CBA}"/>
              </a:ext>
            </a:extLst>
          </p:cNvPr>
          <p:cNvSpPr/>
          <p:nvPr/>
        </p:nvSpPr>
        <p:spPr>
          <a:xfrm>
            <a:off x="1828800" y="4773336"/>
            <a:ext cx="4169328" cy="72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B3D523-A65A-4CC3-A139-DEA591F11B6D}"/>
              </a:ext>
            </a:extLst>
          </p:cNvPr>
          <p:cNvSpPr/>
          <p:nvPr/>
        </p:nvSpPr>
        <p:spPr>
          <a:xfrm>
            <a:off x="2676088" y="1736521"/>
            <a:ext cx="1031846" cy="1140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4381C-7ED1-4C47-A426-28807E17C080}"/>
              </a:ext>
            </a:extLst>
          </p:cNvPr>
          <p:cNvSpPr/>
          <p:nvPr/>
        </p:nvSpPr>
        <p:spPr>
          <a:xfrm>
            <a:off x="4244829" y="1736521"/>
            <a:ext cx="1669410" cy="1199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2044E21A-30EB-4B21-BCCD-56A45E75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33" y="5136114"/>
            <a:ext cx="3639457" cy="1454082"/>
          </a:xfrm>
          <a:prstGeom prst="rect">
            <a:avLst/>
          </a:prstGeom>
        </p:spPr>
      </p:pic>
      <p:graphicFrame>
        <p:nvGraphicFramePr>
          <p:cNvPr id="24" name="Tableau 24">
            <a:extLst>
              <a:ext uri="{FF2B5EF4-FFF2-40B4-BE49-F238E27FC236}">
                <a16:creationId xmlns:a16="http://schemas.microsoft.com/office/drawing/2014/main" id="{E2479149-C51D-419E-A3F5-FD6FA1ED9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253972"/>
              </p:ext>
            </p:extLst>
          </p:nvPr>
        </p:nvGraphicFramePr>
        <p:xfrm>
          <a:off x="1970610" y="2721173"/>
          <a:ext cx="4027518" cy="2414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506">
                  <a:extLst>
                    <a:ext uri="{9D8B030D-6E8A-4147-A177-3AD203B41FA5}">
                      <a16:colId xmlns:a16="http://schemas.microsoft.com/office/drawing/2014/main" val="4258313377"/>
                    </a:ext>
                  </a:extLst>
                </a:gridCol>
                <a:gridCol w="1342506">
                  <a:extLst>
                    <a:ext uri="{9D8B030D-6E8A-4147-A177-3AD203B41FA5}">
                      <a16:colId xmlns:a16="http://schemas.microsoft.com/office/drawing/2014/main" val="3131045398"/>
                    </a:ext>
                  </a:extLst>
                </a:gridCol>
                <a:gridCol w="1342506">
                  <a:extLst>
                    <a:ext uri="{9D8B030D-6E8A-4147-A177-3AD203B41FA5}">
                      <a16:colId xmlns:a16="http://schemas.microsoft.com/office/drawing/2014/main" val="3891657731"/>
                    </a:ext>
                  </a:extLst>
                </a:gridCol>
              </a:tblGrid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500" dirty="0"/>
                        <a:t>Référence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500" dirty="0"/>
                        <a:t>Qté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15199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Adapteur Centre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299498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Adapteur Gauche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709308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Adapteur Droit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02097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Adapteur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221042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079402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Clavetage  fourreau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425123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Clavetage clavette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91277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Clavetage clé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663321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Bouclier de Lame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47841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Bouclier clé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700544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Bouclier de flanc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831386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90639"/>
                  </a:ext>
                </a:extLst>
              </a:tr>
              <a:tr h="172496">
                <a:tc>
                  <a:txBody>
                    <a:bodyPr/>
                    <a:lstStyle/>
                    <a:p>
                      <a:r>
                        <a:rPr lang="fr-FR" sz="500" dirty="0"/>
                        <a:t>…..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144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5792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</TotalTime>
  <Words>1205</Words>
  <Application>Microsoft Office PowerPoint</Application>
  <PresentationFormat>Grand écran</PresentationFormat>
  <Paragraphs>239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gotham_bookregular</vt:lpstr>
      <vt:lpstr>Thème Office</vt:lpstr>
      <vt:lpstr>Refonte site FEURST</vt:lpstr>
      <vt:lpstr>Rajeunissement de l’image</vt:lpstr>
      <vt:lpstr>Liste des prérequis pour le site</vt:lpstr>
      <vt:lpstr>Référencement naturel GOOGLE stress test sur mots clés</vt:lpstr>
      <vt:lpstr>Présentation PowerPoint</vt:lpstr>
      <vt:lpstr>Structure du module « Quick guide »</vt:lpstr>
      <vt:lpstr>Structure du module « Configurateur » </vt:lpstr>
      <vt:lpstr>Présentation PowerPoint</vt:lpstr>
      <vt:lpstr>Type de rapport par mail sous pdf</vt:lpstr>
      <vt:lpstr>Edition du sous menu « Our Values »</vt:lpstr>
      <vt:lpstr>Edition du sous menu « Ressources »</vt:lpstr>
      <vt:lpstr>Edition du sous menu « Dealer »</vt:lpstr>
      <vt:lpstr>WEB SERVICE – Les objectifs</vt:lpstr>
      <vt:lpstr>WEB SERVICE – La méthode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Olivier Boutet</dc:creator>
  <cp:lastModifiedBy>Olivier Boutet</cp:lastModifiedBy>
  <cp:revision>42</cp:revision>
  <dcterms:created xsi:type="dcterms:W3CDTF">2021-12-20T14:27:25Z</dcterms:created>
  <dcterms:modified xsi:type="dcterms:W3CDTF">2021-12-23T13:19:51Z</dcterms:modified>
</cp:coreProperties>
</file>